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40"/>
  </p:notesMasterIdLst>
  <p:sldIdLst>
    <p:sldId id="256" r:id="rId2"/>
    <p:sldId id="314" r:id="rId3"/>
    <p:sldId id="257" r:id="rId4"/>
    <p:sldId id="287" r:id="rId5"/>
    <p:sldId id="289" r:id="rId6"/>
    <p:sldId id="291" r:id="rId7"/>
    <p:sldId id="290" r:id="rId8"/>
    <p:sldId id="292" r:id="rId9"/>
    <p:sldId id="296" r:id="rId10"/>
    <p:sldId id="294" r:id="rId11"/>
    <p:sldId id="295" r:id="rId12"/>
    <p:sldId id="310" r:id="rId13"/>
    <p:sldId id="297" r:id="rId14"/>
    <p:sldId id="298" r:id="rId15"/>
    <p:sldId id="299" r:id="rId16"/>
    <p:sldId id="300" r:id="rId17"/>
    <p:sldId id="305" r:id="rId18"/>
    <p:sldId id="311" r:id="rId19"/>
    <p:sldId id="263" r:id="rId20"/>
    <p:sldId id="301" r:id="rId21"/>
    <p:sldId id="264" r:id="rId22"/>
    <p:sldId id="265" r:id="rId23"/>
    <p:sldId id="302" r:id="rId24"/>
    <p:sldId id="306" r:id="rId25"/>
    <p:sldId id="266" r:id="rId26"/>
    <p:sldId id="307" r:id="rId27"/>
    <p:sldId id="308" r:id="rId28"/>
    <p:sldId id="312" r:id="rId29"/>
    <p:sldId id="267" r:id="rId30"/>
    <p:sldId id="268" r:id="rId31"/>
    <p:sldId id="303" r:id="rId32"/>
    <p:sldId id="304" r:id="rId33"/>
    <p:sldId id="269" r:id="rId34"/>
    <p:sldId id="270" r:id="rId35"/>
    <p:sldId id="271" r:id="rId36"/>
    <p:sldId id="272" r:id="rId37"/>
    <p:sldId id="273" r:id="rId38"/>
    <p:sldId id="313"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94660"/>
  </p:normalViewPr>
  <p:slideViewPr>
    <p:cSldViewPr snapToGrid="0">
      <p:cViewPr varScale="1">
        <p:scale>
          <a:sx n="119" d="100"/>
          <a:sy n="119" d="100"/>
        </p:scale>
        <p:origin x="10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5C62E-8330-4477-853B-6D66C30D5E17}" type="datetimeFigureOut">
              <a:rPr lang="tr-TR" smtClean="0"/>
              <a:t>17.01.2021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23B8B-3B5F-45F6-9493-AB259DE84536}" type="slidenum">
              <a:rPr lang="tr-TR" smtClean="0"/>
              <a:t>‹#›</a:t>
            </a:fld>
            <a:endParaRPr lang="tr-TR"/>
          </a:p>
        </p:txBody>
      </p:sp>
    </p:spTree>
    <p:extLst>
      <p:ext uri="{BB962C8B-B14F-4D97-AF65-F5344CB8AC3E}">
        <p14:creationId xmlns:p14="http://schemas.microsoft.com/office/powerpoint/2010/main" val="302798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0523B8B-3B5F-45F6-9493-AB259DE84536}" type="slidenum">
              <a:rPr lang="tr-TR" smtClean="0"/>
              <a:t>3</a:t>
            </a:fld>
            <a:endParaRPr lang="tr-TR"/>
          </a:p>
        </p:txBody>
      </p:sp>
    </p:spTree>
    <p:extLst>
      <p:ext uri="{BB962C8B-B14F-4D97-AF65-F5344CB8AC3E}">
        <p14:creationId xmlns:p14="http://schemas.microsoft.com/office/powerpoint/2010/main" val="605733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A97410A-41BC-4D51-A3E0-2EEAAA58D9C8}" type="datetimeFigureOut">
              <a:rPr lang="tr-TR" smtClean="0"/>
              <a:t>17.01.2021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3BC8249F-30E8-4864-AE2C-CBE9167D6462}"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13" name="Resim 12">
            <a:extLst>
              <a:ext uri="{FF2B5EF4-FFF2-40B4-BE49-F238E27FC236}">
                <a16:creationId xmlns:a16="http://schemas.microsoft.com/office/drawing/2014/main" id="{8E9EC099-4587-43AA-AB80-20CC4ABE4A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467"/>
          </a:xfrm>
          <a:prstGeom prst="rect">
            <a:avLst/>
          </a:prstGeom>
        </p:spPr>
      </p:pic>
    </p:spTree>
    <p:extLst>
      <p:ext uri="{BB962C8B-B14F-4D97-AF65-F5344CB8AC3E}">
        <p14:creationId xmlns:p14="http://schemas.microsoft.com/office/powerpoint/2010/main" val="8447122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DA97410A-41BC-4D51-A3E0-2EEAAA58D9C8}" type="datetimeFigureOut">
              <a:rPr lang="tr-TR" smtClean="0"/>
              <a:t>17.01.2021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C8249F-30E8-4864-AE2C-CBE9167D6462}" type="slidenum">
              <a:rPr lang="tr-TR" smtClean="0"/>
              <a:t>‹#›</a:t>
            </a:fld>
            <a:endParaRPr lang="tr-TR"/>
          </a:p>
        </p:txBody>
      </p:sp>
    </p:spTree>
    <p:extLst>
      <p:ext uri="{BB962C8B-B14F-4D97-AF65-F5344CB8AC3E}">
        <p14:creationId xmlns:p14="http://schemas.microsoft.com/office/powerpoint/2010/main" val="173464131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A97410A-41BC-4D51-A3E0-2EEAAA58D9C8}" type="datetimeFigureOut">
              <a:rPr lang="tr-TR" smtClean="0"/>
              <a:t>17.01.2021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C8249F-30E8-4864-AE2C-CBE9167D6462}"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180945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A97410A-41BC-4D51-A3E0-2EEAAA58D9C8}" type="datetimeFigureOut">
              <a:rPr lang="tr-TR" smtClean="0"/>
              <a:t>17.01.2021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C8249F-30E8-4864-AE2C-CBE9167D6462}"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53282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A97410A-41BC-4D51-A3E0-2EEAAA58D9C8}" type="datetimeFigureOut">
              <a:rPr lang="tr-TR" smtClean="0"/>
              <a:t>17.01.2021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C8249F-30E8-4864-AE2C-CBE9167D6462}" type="slidenum">
              <a:rPr lang="tr-TR" smtClean="0"/>
              <a:t>‹#›</a:t>
            </a:fld>
            <a:endParaRPr lang="tr-TR"/>
          </a:p>
        </p:txBody>
      </p:sp>
    </p:spTree>
    <p:extLst>
      <p:ext uri="{BB962C8B-B14F-4D97-AF65-F5344CB8AC3E}">
        <p14:creationId xmlns:p14="http://schemas.microsoft.com/office/powerpoint/2010/main" val="104411931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A97410A-41BC-4D51-A3E0-2EEAAA58D9C8}" type="datetimeFigureOut">
              <a:rPr lang="tr-TR" smtClean="0"/>
              <a:t>17.01.2021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C8249F-30E8-4864-AE2C-CBE9167D6462}"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31617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A97410A-41BC-4D51-A3E0-2EEAAA58D9C8}" type="datetimeFigureOut">
              <a:rPr lang="tr-TR" smtClean="0"/>
              <a:t>17.01.2021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C8249F-30E8-4864-AE2C-CBE9167D6462}"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537117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A97410A-41BC-4D51-A3E0-2EEAAA58D9C8}" type="datetimeFigureOut">
              <a:rPr lang="tr-TR" smtClean="0"/>
              <a:t>17.01.2021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C8249F-30E8-4864-AE2C-CBE9167D6462}"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294583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A97410A-41BC-4D51-A3E0-2EEAAA58D9C8}" type="datetimeFigureOut">
              <a:rPr lang="tr-TR" smtClean="0"/>
              <a:t>17.01.2021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C8249F-30E8-4864-AE2C-CBE9167D6462}"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52598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A97410A-41BC-4D51-A3E0-2EEAAA58D9C8}" type="datetimeFigureOut">
              <a:rPr lang="tr-TR" smtClean="0"/>
              <a:t>17.01.2021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C8249F-30E8-4864-AE2C-CBE9167D6462}" type="slidenum">
              <a:rPr lang="tr-TR" smtClean="0"/>
              <a:t>‹#›</a:t>
            </a:fld>
            <a:endParaRPr lang="tr-TR"/>
          </a:p>
        </p:txBody>
      </p:sp>
    </p:spTree>
    <p:extLst>
      <p:ext uri="{BB962C8B-B14F-4D97-AF65-F5344CB8AC3E}">
        <p14:creationId xmlns:p14="http://schemas.microsoft.com/office/powerpoint/2010/main" val="353046113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A97410A-41BC-4D51-A3E0-2EEAAA58D9C8}" type="datetimeFigureOut">
              <a:rPr lang="tr-TR" smtClean="0"/>
              <a:t>17.01.2021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C8249F-30E8-4864-AE2C-CBE9167D6462}"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450565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A97410A-41BC-4D51-A3E0-2EEAAA58D9C8}" type="datetimeFigureOut">
              <a:rPr lang="tr-TR" smtClean="0"/>
              <a:t>17.01.2021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C8249F-30E8-4864-AE2C-CBE9167D6462}" type="slidenum">
              <a:rPr lang="tr-TR" smtClean="0"/>
              <a:t>‹#›</a:t>
            </a:fld>
            <a:endParaRPr lang="tr-TR"/>
          </a:p>
        </p:txBody>
      </p:sp>
    </p:spTree>
    <p:extLst>
      <p:ext uri="{BB962C8B-B14F-4D97-AF65-F5344CB8AC3E}">
        <p14:creationId xmlns:p14="http://schemas.microsoft.com/office/powerpoint/2010/main" val="34869249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A97410A-41BC-4D51-A3E0-2EEAAA58D9C8}" type="datetimeFigureOut">
              <a:rPr lang="tr-TR" smtClean="0"/>
              <a:t>17.01.2021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C8249F-30E8-4864-AE2C-CBE9167D6462}"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93657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DA97410A-41BC-4D51-A3E0-2EEAAA58D9C8}" type="datetimeFigureOut">
              <a:rPr lang="tr-TR" smtClean="0"/>
              <a:t>17.01.2021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BC8249F-30E8-4864-AE2C-CBE9167D6462}"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240705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7410A-41BC-4D51-A3E0-2EEAAA58D9C8}" type="datetimeFigureOut">
              <a:rPr lang="tr-TR" smtClean="0"/>
              <a:t>17.01.2021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BC8249F-30E8-4864-AE2C-CBE9167D6462}" type="slidenum">
              <a:rPr lang="tr-TR" smtClean="0"/>
              <a:t>‹#›</a:t>
            </a:fld>
            <a:endParaRPr lang="tr-TR"/>
          </a:p>
        </p:txBody>
      </p:sp>
      <p:pic>
        <p:nvPicPr>
          <p:cNvPr id="5" name="Resim 4">
            <a:extLst>
              <a:ext uri="{FF2B5EF4-FFF2-40B4-BE49-F238E27FC236}">
                <a16:creationId xmlns:a16="http://schemas.microsoft.com/office/drawing/2014/main" id="{0D346BB0-6FB0-46D3-84B0-54BC52C667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5840" cy="6858000"/>
          </a:xfrm>
          <a:prstGeom prst="rect">
            <a:avLst/>
          </a:prstGeom>
        </p:spPr>
      </p:pic>
      <p:pic>
        <p:nvPicPr>
          <p:cNvPr id="7" name="Resim 6">
            <a:extLst>
              <a:ext uri="{FF2B5EF4-FFF2-40B4-BE49-F238E27FC236}">
                <a16:creationId xmlns:a16="http://schemas.microsoft.com/office/drawing/2014/main" id="{1BBF43E8-C4E5-47C4-830A-7CB3FDB865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0364" y="6019105"/>
            <a:ext cx="731521" cy="731346"/>
          </a:xfrm>
          <a:prstGeom prst="rect">
            <a:avLst/>
          </a:prstGeom>
        </p:spPr>
      </p:pic>
    </p:spTree>
    <p:extLst>
      <p:ext uri="{BB962C8B-B14F-4D97-AF65-F5344CB8AC3E}">
        <p14:creationId xmlns:p14="http://schemas.microsoft.com/office/powerpoint/2010/main" val="255800543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DA97410A-41BC-4D51-A3E0-2EEAAA58D9C8}" type="datetimeFigureOut">
              <a:rPr lang="tr-TR" smtClean="0"/>
              <a:t>17.01.2021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C8249F-30E8-4864-AE2C-CBE9167D6462}"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665269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DA97410A-41BC-4D51-A3E0-2EEAAA58D9C8}" type="datetimeFigureOut">
              <a:rPr lang="tr-TR" smtClean="0"/>
              <a:t>17.01.2021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C8249F-30E8-4864-AE2C-CBE9167D6462}" type="slidenum">
              <a:rPr lang="tr-TR" smtClean="0"/>
              <a:t>‹#›</a:t>
            </a:fld>
            <a:endParaRPr lang="tr-TR"/>
          </a:p>
        </p:txBody>
      </p:sp>
    </p:spTree>
    <p:extLst>
      <p:ext uri="{BB962C8B-B14F-4D97-AF65-F5344CB8AC3E}">
        <p14:creationId xmlns:p14="http://schemas.microsoft.com/office/powerpoint/2010/main" val="131882866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97410A-41BC-4D51-A3E0-2EEAAA58D9C8}" type="datetimeFigureOut">
              <a:rPr lang="tr-TR" smtClean="0"/>
              <a:t>17.01.2021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BC8249F-30E8-4864-AE2C-CBE9167D6462}" type="slidenum">
              <a:rPr lang="tr-TR" smtClean="0"/>
              <a:t>‹#›</a:t>
            </a:fld>
            <a:endParaRPr lang="tr-TR"/>
          </a:p>
        </p:txBody>
      </p:sp>
    </p:spTree>
    <p:extLst>
      <p:ext uri="{BB962C8B-B14F-4D97-AF65-F5344CB8AC3E}">
        <p14:creationId xmlns:p14="http://schemas.microsoft.com/office/powerpoint/2010/main" val="173746007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96090" y="2930828"/>
            <a:ext cx="8199820" cy="730081"/>
          </a:xfrm>
        </p:spPr>
        <p:txBody>
          <a:bodyPr/>
          <a:lstStyle/>
          <a:p>
            <a:r>
              <a:rPr lang="tr-TR" sz="4400" b="1" dirty="0">
                <a:solidFill>
                  <a:schemeClr val="bg1"/>
                </a:solidFill>
                <a:latin typeface="Tw Cen MT" panose="020B0602020104020603" pitchFamily="34" charset="0"/>
              </a:rPr>
              <a:t>SINIF İÇİ ÖLÇME DEĞERLENDİRME</a:t>
            </a:r>
          </a:p>
        </p:txBody>
      </p:sp>
      <p:sp>
        <p:nvSpPr>
          <p:cNvPr id="3" name="Alt Başlık 2"/>
          <p:cNvSpPr>
            <a:spLocks noGrp="1"/>
          </p:cNvSpPr>
          <p:nvPr>
            <p:ph type="subTitle" idx="1"/>
          </p:nvPr>
        </p:nvSpPr>
        <p:spPr>
          <a:xfrm>
            <a:off x="2079368" y="3838912"/>
            <a:ext cx="8033264" cy="620756"/>
          </a:xfrm>
        </p:spPr>
        <p:txBody>
          <a:bodyPr>
            <a:normAutofit/>
          </a:bodyPr>
          <a:lstStyle/>
          <a:p>
            <a:r>
              <a:rPr lang="tr-TR" sz="1600" b="1" dirty="0">
                <a:solidFill>
                  <a:schemeClr val="bg1"/>
                </a:solidFill>
                <a:latin typeface="Tw Cen MT" panose="020B0602020104020603" pitchFamily="34" charset="0"/>
                <a:cs typeface="Calibri" panose="020F0502020204030204" pitchFamily="34" charset="0"/>
              </a:rPr>
              <a:t>Mesleki Eğitimde 1000 Okul projesinde yer alan okullarda görevli yönetici ve öğretmenlerin ölçme ve değerlendirme alanındaki farkındalıklarını artırmak için hazırlanmıştır.</a:t>
            </a:r>
          </a:p>
        </p:txBody>
      </p:sp>
      <p:pic>
        <p:nvPicPr>
          <p:cNvPr id="7" name="Resim 6">
            <a:extLst>
              <a:ext uri="{FF2B5EF4-FFF2-40B4-BE49-F238E27FC236}">
                <a16:creationId xmlns:a16="http://schemas.microsoft.com/office/drawing/2014/main" id="{27F2DD9C-313F-4891-8CAD-3401EF5F36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7462" y="2825361"/>
            <a:ext cx="2027586" cy="202710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1423217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25236" y="616319"/>
            <a:ext cx="10178472" cy="4202689"/>
          </a:xfrm>
          <a:prstGeom prst="rect">
            <a:avLst/>
          </a:prstGeom>
          <a:noFill/>
        </p:spPr>
        <p:txBody>
          <a:bodyPr wrap="square" rtlCol="0">
            <a:spAutoFit/>
          </a:bodyPr>
          <a:lstStyle/>
          <a:p>
            <a:pPr>
              <a:lnSpc>
                <a:spcPct val="150000"/>
              </a:lnSpc>
            </a:pPr>
            <a:r>
              <a:rPr lang="tr-TR" b="1">
                <a:latin typeface="Tw Cen MT" panose="020B0602020104020603" pitchFamily="34" charset="0"/>
                <a:cs typeface="Times New Roman" panose="02020603050405020304" pitchFamily="18" charset="0"/>
              </a:rPr>
              <a:t>Ölçüte Göre Değerlendirme</a:t>
            </a:r>
          </a:p>
          <a:p>
            <a:pPr>
              <a:lnSpc>
                <a:spcPct val="150000"/>
              </a:lnSpc>
            </a:pPr>
            <a:endParaRPr lang="tr-TR" b="1">
              <a:latin typeface="Tw Cen MT" panose="020B0602020104020603" pitchFamily="34" charset="0"/>
              <a:cs typeface="Times New Roman" panose="02020603050405020304" pitchFamily="18" charset="0"/>
            </a:endParaRPr>
          </a:p>
          <a:p>
            <a:pPr>
              <a:lnSpc>
                <a:spcPct val="150000"/>
              </a:lnSpc>
            </a:pPr>
            <a:r>
              <a:rPr lang="tr-TR" b="1">
                <a:latin typeface="Tw Cen MT" panose="020B0602020104020603" pitchFamily="34" charset="0"/>
                <a:cs typeface="Times New Roman" panose="02020603050405020304" pitchFamily="18" charset="0"/>
              </a:rPr>
              <a:t>Mutlak Değerlendirme</a:t>
            </a:r>
          </a:p>
          <a:p>
            <a:pPr>
              <a:lnSpc>
                <a:spcPct val="150000"/>
              </a:lnSpc>
            </a:pPr>
            <a:r>
              <a:rPr lang="tr-TR">
                <a:latin typeface="Tw Cen MT" panose="020B0602020104020603" pitchFamily="34" charset="0"/>
                <a:cs typeface="Times New Roman" panose="02020603050405020304" pitchFamily="18" charset="0"/>
              </a:rPr>
              <a:t>Mutlak değerlendirme daha çok, belirli bir kapsam için başarının yeterli sayılabileceği bir oran olarak belirlenir. Bir derse ilişkin olarak hazırlanmış bir başarı testinde bu oran soruların % 50’sini doğru yanıtlamak.</a:t>
            </a:r>
          </a:p>
          <a:p>
            <a:pPr>
              <a:lnSpc>
                <a:spcPct val="150000"/>
              </a:lnSpc>
            </a:pPr>
            <a:endParaRPr lang="tr-TR">
              <a:latin typeface="Tw Cen MT" panose="020B0602020104020603" pitchFamily="34" charset="0"/>
              <a:cs typeface="Times New Roman" panose="02020603050405020304" pitchFamily="18" charset="0"/>
            </a:endParaRPr>
          </a:p>
          <a:p>
            <a:pPr>
              <a:lnSpc>
                <a:spcPct val="150000"/>
              </a:lnSpc>
            </a:pPr>
            <a:r>
              <a:rPr lang="tr-TR" b="1">
                <a:latin typeface="Tw Cen MT" panose="020B0602020104020603" pitchFamily="34" charset="0"/>
                <a:cs typeface="Times New Roman" panose="02020603050405020304" pitchFamily="18" charset="0"/>
              </a:rPr>
              <a:t>Bağıl Değerlendirme</a:t>
            </a:r>
          </a:p>
          <a:p>
            <a:pPr>
              <a:lnSpc>
                <a:spcPct val="150000"/>
              </a:lnSpc>
            </a:pPr>
            <a:r>
              <a:rPr lang="tr-TR">
                <a:latin typeface="Tw Cen MT" panose="020B0602020104020603" pitchFamily="34" charset="0"/>
                <a:cs typeface="Times New Roman" panose="02020603050405020304" pitchFamily="18" charset="0"/>
              </a:rPr>
              <a:t>Ölçme işlemi sonrasında elde edilen bağıl ölçüte dayalı olarak yapılan değerlendirmelerdir. Sınıfın ortalama başarısı üzerinde puan alan öğrenciler başarılı; altında puan alan öğrenciler ise başarısız sayılır.</a:t>
            </a:r>
          </a:p>
          <a:p>
            <a:pPr>
              <a:lnSpc>
                <a:spcPct val="150000"/>
              </a:lnSpc>
            </a:pPr>
            <a:endParaRPr lang="tr-TR">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17062448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25236" y="641511"/>
            <a:ext cx="10206182" cy="5078313"/>
          </a:xfrm>
          <a:prstGeom prst="rect">
            <a:avLst/>
          </a:prstGeom>
        </p:spPr>
        <p:txBody>
          <a:bodyPr wrap="square">
            <a:spAutoFit/>
          </a:bodyPr>
          <a:lstStyle/>
          <a:p>
            <a:pPr>
              <a:lnSpc>
                <a:spcPct val="150000"/>
              </a:lnSpc>
            </a:pPr>
            <a:r>
              <a:rPr lang="tr-TR" b="1">
                <a:latin typeface="Tw Cen MT" panose="020B0602020104020603" pitchFamily="34" charset="0"/>
                <a:cs typeface="Times New Roman" panose="02020603050405020304" pitchFamily="18" charset="0"/>
              </a:rPr>
              <a:t>Amacına Göre Değerlendirme</a:t>
            </a:r>
          </a:p>
          <a:p>
            <a:pPr>
              <a:lnSpc>
                <a:spcPct val="150000"/>
              </a:lnSpc>
            </a:pPr>
            <a:endParaRPr lang="tr-TR" b="1">
              <a:latin typeface="Tw Cen MT" panose="020B0602020104020603" pitchFamily="34" charset="0"/>
              <a:cs typeface="Times New Roman" panose="02020603050405020304" pitchFamily="18" charset="0"/>
            </a:endParaRPr>
          </a:p>
          <a:p>
            <a:pPr>
              <a:lnSpc>
                <a:spcPct val="150000"/>
              </a:lnSpc>
            </a:pPr>
            <a:r>
              <a:rPr lang="tr-TR" b="1">
                <a:latin typeface="Tw Cen MT" panose="020B0602020104020603" pitchFamily="34" charset="0"/>
                <a:cs typeface="Times New Roman" panose="02020603050405020304" pitchFamily="18" charset="0"/>
              </a:rPr>
              <a:t>Programa girişte yapılan değerlendirme; </a:t>
            </a:r>
            <a:r>
              <a:rPr lang="tr-TR">
                <a:latin typeface="Tw Cen MT" panose="020B0602020104020603" pitchFamily="34" charset="0"/>
                <a:cs typeface="Times New Roman" panose="02020603050405020304" pitchFamily="18" charset="0"/>
              </a:rPr>
              <a:t>tanılayıcı değerlendirme - tanıma ve yerleştirmeye yönelik değerlendirme (amaç öğrenciyi mevcut bilişsel, duyuşsal ve devinişsel davranışları yönünden tanımak ve bu özelliklerine uygun bir programa yerleştirmektir.)</a:t>
            </a:r>
          </a:p>
          <a:p>
            <a:pPr>
              <a:lnSpc>
                <a:spcPct val="150000"/>
              </a:lnSpc>
            </a:pPr>
            <a:endParaRPr lang="tr-TR">
              <a:latin typeface="Tw Cen MT" panose="020B0602020104020603" pitchFamily="34" charset="0"/>
              <a:cs typeface="Times New Roman" panose="02020603050405020304" pitchFamily="18" charset="0"/>
            </a:endParaRPr>
          </a:p>
          <a:p>
            <a:pPr>
              <a:lnSpc>
                <a:spcPct val="150000"/>
              </a:lnSpc>
            </a:pPr>
            <a:r>
              <a:rPr lang="tr-TR" b="1">
                <a:latin typeface="Tw Cen MT" panose="020B0602020104020603" pitchFamily="34" charset="0"/>
                <a:cs typeface="Times New Roman" panose="02020603050405020304" pitchFamily="18" charset="0"/>
              </a:rPr>
              <a:t>Program sürecinde yapılan değerlendirme</a:t>
            </a:r>
            <a:r>
              <a:rPr lang="tr-TR">
                <a:latin typeface="Tw Cen MT" panose="020B0602020104020603" pitchFamily="34" charset="0"/>
                <a:cs typeface="Times New Roman" panose="02020603050405020304" pitchFamily="18" charset="0"/>
              </a:rPr>
              <a:t>, biçimlendirici değerlendirme - biçimlendirme ve yetiştirmeye yönelik değerlendirme (</a:t>
            </a:r>
            <a:r>
              <a:rPr lang="tr-TR">
                <a:solidFill>
                  <a:srgbClr val="000000"/>
                </a:solidFill>
                <a:latin typeface="Tw Cen MT" panose="020B0602020104020603" pitchFamily="34" charset="0"/>
                <a:cs typeface="Times New Roman" panose="02020603050405020304" pitchFamily="18" charset="0"/>
              </a:rPr>
              <a:t>Eğitimin aksayan yönlerinin ortaya konulması ve süreç devam ederken öğrenme eksikliklerinin belirlenmesi amacıyla yapılan değerlendirmedir. Süreç içinde yapıldığı için öğretim hakkında geri bildirim vermekte ve öğretmenlerin öğretimi iyileştirmesine katkı sağlamaktadır. Biçimlendirmeye yönelik değerlendirmede notlandırma amacı yoktur, sadece öğrencilerin öğrenme eksikliklerinin belirlenmesi ve öğretime yönelik geri bildirim vermek amacıyla kullanılır. </a:t>
            </a:r>
            <a:r>
              <a:rPr lang="tr-TR">
                <a:latin typeface="Tw Cen MT" panose="020B0602020104020603" pitchFamily="34" charset="0"/>
                <a:cs typeface="Times New Roman" panose="02020603050405020304" pitchFamily="18" charset="0"/>
              </a:rPr>
              <a:t>)</a:t>
            </a:r>
          </a:p>
        </p:txBody>
      </p:sp>
    </p:spTree>
    <p:extLst>
      <p:ext uri="{BB962C8B-B14F-4D97-AF65-F5344CB8AC3E}">
        <p14:creationId xmlns:p14="http://schemas.microsoft.com/office/powerpoint/2010/main" val="56406104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6319"/>
            <a:ext cx="10233891" cy="1754326"/>
          </a:xfrm>
          <a:prstGeom prst="rect">
            <a:avLst/>
          </a:prstGeom>
        </p:spPr>
        <p:txBody>
          <a:bodyPr wrap="square">
            <a:spAutoFit/>
          </a:bodyPr>
          <a:lstStyle/>
          <a:p>
            <a:pPr>
              <a:lnSpc>
                <a:spcPct val="150000"/>
              </a:lnSpc>
            </a:pPr>
            <a:r>
              <a:rPr lang="tr-TR" b="1">
                <a:latin typeface="Tw Cen MT" panose="020B0602020104020603" pitchFamily="34" charset="0"/>
                <a:cs typeface="Times New Roman" panose="02020603050405020304" pitchFamily="18" charset="0"/>
              </a:rPr>
              <a:t>Programın çıkışında yapılan değerlendirme</a:t>
            </a:r>
            <a:r>
              <a:rPr lang="tr-TR">
                <a:latin typeface="Tw Cen MT" panose="020B0602020104020603" pitchFamily="34" charset="0"/>
                <a:cs typeface="Times New Roman" panose="02020603050405020304" pitchFamily="18" charset="0"/>
              </a:rPr>
              <a:t>, düzey belirleyici değerlendirme - durum muhasebesine yönelik değerlendirmeden söz edilebilir. (Eğitim süreci sonunda öğrenci hakkında karar almada kullanılan değerlendirme türüne düzey belirleyici değerlendirme adı verilir. Öğrencinin öğrenme hedeflerinin ne kadarına ulaştığını gösteren değerlendirmelerdir.)</a:t>
            </a:r>
          </a:p>
        </p:txBody>
      </p:sp>
    </p:spTree>
    <p:extLst>
      <p:ext uri="{BB962C8B-B14F-4D97-AF65-F5344CB8AC3E}">
        <p14:creationId xmlns:p14="http://schemas.microsoft.com/office/powerpoint/2010/main" val="210679952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6319"/>
            <a:ext cx="10381673" cy="3831818"/>
          </a:xfrm>
          <a:prstGeom prst="rect">
            <a:avLst/>
          </a:prstGeom>
        </p:spPr>
        <p:txBody>
          <a:bodyPr wrap="square">
            <a:spAutoFit/>
          </a:bodyPr>
          <a:lstStyle/>
          <a:p>
            <a:pPr algn="just">
              <a:lnSpc>
                <a:spcPct val="150000"/>
              </a:lnSpc>
            </a:pPr>
            <a:r>
              <a:rPr lang="tr-TR" b="1">
                <a:latin typeface="Tw Cen MT" panose="020B0602020104020603" pitchFamily="34" charset="0"/>
                <a:cs typeface="Times New Roman" panose="02020603050405020304" pitchFamily="18" charset="0"/>
              </a:rPr>
              <a:t>Ölçme Aracında Bulunması Gereken Nitelikler</a:t>
            </a:r>
          </a:p>
          <a:p>
            <a:pPr algn="just">
              <a:lnSpc>
                <a:spcPct val="150000"/>
              </a:lnSpc>
            </a:pPr>
            <a:endParaRPr lang="tr-TR">
              <a:latin typeface="Tw Cen MT" panose="020B0602020104020603" pitchFamily="34" charset="0"/>
              <a:cs typeface="Times New Roman" panose="02020603050405020304" pitchFamily="18" charset="0"/>
            </a:endParaRPr>
          </a:p>
          <a:p>
            <a:pPr algn="just">
              <a:lnSpc>
                <a:spcPct val="150000"/>
              </a:lnSpc>
            </a:pPr>
            <a:r>
              <a:rPr lang="tr-TR">
                <a:latin typeface="Tw Cen MT" panose="020B0602020104020603" pitchFamily="34" charset="0"/>
                <a:cs typeface="Times New Roman" panose="02020603050405020304" pitchFamily="18" charset="0"/>
              </a:rPr>
              <a:t>Farklı amaçlara hizmet eden çalışmalara dönük, farklı ölçme araçlarından elde edilen bilginin, pratik durumlarda kullanılabilir olması için ölçme aracına ilişkin iki teknik özelliğin sağlanmış olması gerekir (Atılgan, Kan ve Doğan, 2007). </a:t>
            </a:r>
          </a:p>
          <a:p>
            <a:pPr algn="just">
              <a:lnSpc>
                <a:spcPct val="150000"/>
              </a:lnSpc>
            </a:pPr>
            <a:endParaRPr lang="tr-TR">
              <a:latin typeface="Tw Cen MT" panose="020B0602020104020603" pitchFamily="34" charset="0"/>
              <a:cs typeface="Times New Roman" panose="02020603050405020304" pitchFamily="18" charset="0"/>
            </a:endParaRPr>
          </a:p>
          <a:p>
            <a:pPr algn="just">
              <a:lnSpc>
                <a:spcPct val="150000"/>
              </a:lnSpc>
            </a:pPr>
            <a:r>
              <a:rPr lang="tr-TR">
                <a:latin typeface="Tw Cen MT" panose="020B0602020104020603" pitchFamily="34" charset="0"/>
                <a:cs typeface="Times New Roman" panose="02020603050405020304" pitchFamily="18" charset="0"/>
              </a:rPr>
              <a:t>Bunlardan birincisi aracın ölçmek istediğimiz özelliği ne kadar ölçtüğü, ikincisi ise ölçme sonuçlarının ne kadar tutarlı olduğudur. Alanyazında ilk özellik ölçme aracının geçerliği, ikinci özellik ise güvenirliği olarak adlandırılmaktadır. </a:t>
            </a:r>
          </a:p>
        </p:txBody>
      </p:sp>
    </p:spTree>
    <p:extLst>
      <p:ext uri="{BB962C8B-B14F-4D97-AF65-F5344CB8AC3E}">
        <p14:creationId xmlns:p14="http://schemas.microsoft.com/office/powerpoint/2010/main" val="7040350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25236" y="616319"/>
            <a:ext cx="10270836" cy="4662815"/>
          </a:xfrm>
          <a:prstGeom prst="rect">
            <a:avLst/>
          </a:prstGeom>
        </p:spPr>
        <p:txBody>
          <a:bodyPr wrap="square">
            <a:spAutoFit/>
          </a:bodyPr>
          <a:lstStyle/>
          <a:p>
            <a:pPr algn="just">
              <a:lnSpc>
                <a:spcPct val="150000"/>
              </a:lnSpc>
            </a:pPr>
            <a:r>
              <a:rPr lang="tr-TR" b="1" dirty="0">
                <a:latin typeface="Tw Cen MT" panose="020B0602020104020603" pitchFamily="34" charset="0"/>
                <a:cs typeface="Times New Roman" panose="02020603050405020304" pitchFamily="18" charset="0"/>
              </a:rPr>
              <a:t>Güvenirlik</a:t>
            </a:r>
          </a:p>
          <a:p>
            <a:pPr algn="just">
              <a:lnSpc>
                <a:spcPct val="150000"/>
              </a:lnSpc>
            </a:pPr>
            <a:endParaRPr lang="tr-TR" dirty="0">
              <a:solidFill>
                <a:srgbClr val="000000"/>
              </a:solidFill>
              <a:latin typeface="Tw Cen MT" panose="020B0602020104020603" pitchFamily="34" charset="0"/>
              <a:cs typeface="Times New Roman" panose="02020603050405020304" pitchFamily="18" charset="0"/>
            </a:endParaRPr>
          </a:p>
          <a:p>
            <a:pPr algn="just">
              <a:lnSpc>
                <a:spcPct val="150000"/>
              </a:lnSpc>
            </a:pPr>
            <a:r>
              <a:rPr lang="tr-TR" dirty="0">
                <a:latin typeface="Tw Cen MT" panose="020B0602020104020603" pitchFamily="34" charset="0"/>
                <a:cs typeface="Times New Roman" panose="02020603050405020304" pitchFamily="18" charset="0"/>
              </a:rPr>
              <a:t>Güvenirlik, birbiri ardına yapılan denemelerden aynı sonucun elde edilmesidir (</a:t>
            </a:r>
            <a:r>
              <a:rPr lang="tr-TR" dirty="0" err="1">
                <a:latin typeface="Tw Cen MT" panose="020B0602020104020603" pitchFamily="34" charset="0"/>
                <a:cs typeface="Times New Roman" panose="02020603050405020304" pitchFamily="18" charset="0"/>
              </a:rPr>
              <a:t>Wainer</a:t>
            </a:r>
            <a:r>
              <a:rPr lang="tr-TR" dirty="0">
                <a:latin typeface="Tw Cen MT" panose="020B0602020104020603" pitchFamily="34" charset="0"/>
                <a:cs typeface="Times New Roman" panose="02020603050405020304" pitchFamily="18" charset="0"/>
              </a:rPr>
              <a:t>, 1990). </a:t>
            </a:r>
          </a:p>
          <a:p>
            <a:pPr algn="just">
              <a:lnSpc>
                <a:spcPct val="150000"/>
              </a:lnSpc>
            </a:pPr>
            <a:r>
              <a:rPr lang="tr-TR" dirty="0">
                <a:latin typeface="Tw Cen MT" panose="020B0602020104020603" pitchFamily="34" charset="0"/>
                <a:cs typeface="Times New Roman" panose="02020603050405020304" pitchFamily="18" charset="0"/>
              </a:rPr>
              <a:t>Ya da ölçme sonuçlarının tesadüfi hatalardan </a:t>
            </a:r>
            <a:r>
              <a:rPr lang="tr-TR" dirty="0" err="1">
                <a:latin typeface="Tw Cen MT" panose="020B0602020104020603" pitchFamily="34" charset="0"/>
                <a:cs typeface="Times New Roman" panose="02020603050405020304" pitchFamily="18" charset="0"/>
              </a:rPr>
              <a:t>arınıklık</a:t>
            </a:r>
            <a:r>
              <a:rPr lang="tr-TR" dirty="0">
                <a:latin typeface="Tw Cen MT" panose="020B0602020104020603" pitchFamily="34" charset="0"/>
                <a:cs typeface="Times New Roman" panose="02020603050405020304" pitchFamily="18" charset="0"/>
              </a:rPr>
              <a:t> derecesidir (Turgut, 1990). </a:t>
            </a:r>
          </a:p>
          <a:p>
            <a:pPr algn="just">
              <a:lnSpc>
                <a:spcPct val="150000"/>
              </a:lnSpc>
            </a:pPr>
            <a:endParaRPr lang="tr-TR" dirty="0">
              <a:latin typeface="Tw Cen MT" panose="020B0602020104020603" pitchFamily="34" charset="0"/>
              <a:cs typeface="Times New Roman" panose="02020603050405020304" pitchFamily="18" charset="0"/>
            </a:endParaRPr>
          </a:p>
          <a:p>
            <a:pPr algn="just">
              <a:lnSpc>
                <a:spcPct val="150000"/>
              </a:lnSpc>
            </a:pPr>
            <a:r>
              <a:rPr lang="tr-TR" dirty="0">
                <a:latin typeface="Tw Cen MT" panose="020B0602020104020603" pitchFamily="34" charset="0"/>
                <a:cs typeface="Times New Roman" panose="02020603050405020304" pitchFamily="18" charset="0"/>
              </a:rPr>
              <a:t>Ölçme sonuçlarına ölçme aracından, ölçmenin yapıldığı ortamdan, ölçmeyi yapan kişiden, ölçme yönteminden ve ölçülen değişkenden gibi pek çok faktörden kaynaklı hata karışmış olabilir. </a:t>
            </a:r>
            <a:r>
              <a:rPr lang="tr-TR" dirty="0">
                <a:solidFill>
                  <a:srgbClr val="000000"/>
                </a:solidFill>
                <a:latin typeface="Tw Cen MT" panose="020B0602020104020603" pitchFamily="34" charset="0"/>
                <a:cs typeface="Times New Roman" panose="02020603050405020304" pitchFamily="18" charset="0"/>
              </a:rPr>
              <a:t>Test puanlarının tutarlılığı ve tesadüfi hatalardan </a:t>
            </a:r>
            <a:r>
              <a:rPr lang="tr-TR" dirty="0" err="1">
                <a:solidFill>
                  <a:srgbClr val="000000"/>
                </a:solidFill>
                <a:latin typeface="Tw Cen MT" panose="020B0602020104020603" pitchFamily="34" charset="0"/>
                <a:cs typeface="Times New Roman" panose="02020603050405020304" pitchFamily="18" charset="0"/>
              </a:rPr>
              <a:t>arınıklık</a:t>
            </a:r>
            <a:r>
              <a:rPr lang="tr-TR" dirty="0">
                <a:solidFill>
                  <a:srgbClr val="000000"/>
                </a:solidFill>
                <a:latin typeface="Tw Cen MT" panose="020B0602020104020603" pitchFamily="34" charset="0"/>
                <a:cs typeface="Times New Roman" panose="02020603050405020304" pitchFamily="18" charset="0"/>
              </a:rPr>
              <a:t> derecesi olarak tanımlanabilir. Testin uzunluğu, madde tipi, madde tiplerine aşinalık, sabit cevaplar, şans başarısı, öğrencilerin sağlık, yorgunluk ve motivasyon durumları, uygulama ortamına ait özellikler (sıcaklık, ışıklandırma, ses), testin süresi ve puanlamada yanlılık; güvenirliği </a:t>
            </a:r>
            <a:r>
              <a:rPr lang="tr-TR" dirty="0">
                <a:latin typeface="Tw Cen MT" panose="020B0602020104020603" pitchFamily="34" charset="0"/>
                <a:cs typeface="Times New Roman" panose="02020603050405020304" pitchFamily="18" charset="0"/>
              </a:rPr>
              <a:t>etkileyen faktörlerdir. </a:t>
            </a:r>
          </a:p>
        </p:txBody>
      </p:sp>
    </p:spTree>
    <p:extLst>
      <p:ext uri="{BB962C8B-B14F-4D97-AF65-F5344CB8AC3E}">
        <p14:creationId xmlns:p14="http://schemas.microsoft.com/office/powerpoint/2010/main" val="213510177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6319"/>
            <a:ext cx="10381673" cy="4247317"/>
          </a:xfrm>
          <a:prstGeom prst="rect">
            <a:avLst/>
          </a:prstGeom>
        </p:spPr>
        <p:txBody>
          <a:bodyPr wrap="square">
            <a:spAutoFit/>
          </a:bodyPr>
          <a:lstStyle/>
          <a:p>
            <a:pPr>
              <a:lnSpc>
                <a:spcPct val="150000"/>
              </a:lnSpc>
            </a:pPr>
            <a:r>
              <a:rPr lang="tr-TR" b="1">
                <a:solidFill>
                  <a:srgbClr val="000000"/>
                </a:solidFill>
                <a:latin typeface="Tw Cen MT" panose="020B0602020104020603" pitchFamily="34" charset="0"/>
                <a:cs typeface="Times New Roman" panose="02020603050405020304" pitchFamily="18" charset="0"/>
              </a:rPr>
              <a:t>Geçerlik</a:t>
            </a:r>
          </a:p>
          <a:p>
            <a:pPr>
              <a:lnSpc>
                <a:spcPct val="150000"/>
              </a:lnSpc>
            </a:pPr>
            <a:r>
              <a:rPr lang="tr-TR">
                <a:latin typeface="Tw Cen MT" panose="020B0602020104020603" pitchFamily="34" charset="0"/>
                <a:cs typeface="Times New Roman" panose="02020603050405020304" pitchFamily="18" charset="0"/>
              </a:rPr>
              <a:t>Geçerlik, bir ölçme aracının ya da yönteminin ölçmeyi amaçladığı özelliği başka herhangi bir özellikle karıştırmadan, doğru bir şekilde ölçmesidir (Van Dalen, 1979; Turgut, 1990; Tekin, 1996; Baykul, 1999). </a:t>
            </a:r>
          </a:p>
          <a:p>
            <a:pPr>
              <a:lnSpc>
                <a:spcPct val="150000"/>
              </a:lnSpc>
            </a:pPr>
            <a:r>
              <a:rPr lang="tr-TR">
                <a:latin typeface="Tw Cen MT" panose="020B0602020104020603" pitchFamily="34" charset="0"/>
                <a:cs typeface="Times New Roman" panose="02020603050405020304" pitchFamily="18" charset="0"/>
              </a:rPr>
              <a:t>Bir başka anlatımla; ölçme sonuçlarının geçerliği, amaçlanan ölçmenin gerçekleştirilebilme derecesidir. </a:t>
            </a:r>
          </a:p>
          <a:p>
            <a:pPr>
              <a:lnSpc>
                <a:spcPct val="150000"/>
              </a:lnSpc>
            </a:pPr>
            <a:r>
              <a:rPr lang="tr-TR" b="1" u="sng">
                <a:latin typeface="Tw Cen MT" panose="020B0602020104020603" pitchFamily="34" charset="0"/>
                <a:cs typeface="Times New Roman" panose="02020603050405020304" pitchFamily="18" charset="0"/>
              </a:rPr>
              <a:t>Kapsam Geçerliği</a:t>
            </a:r>
          </a:p>
          <a:p>
            <a:pPr>
              <a:lnSpc>
                <a:spcPct val="150000"/>
              </a:lnSpc>
            </a:pPr>
            <a:r>
              <a:rPr lang="tr-TR" b="1" u="sng">
                <a:latin typeface="Tw Cen MT" panose="020B0602020104020603" pitchFamily="34" charset="0"/>
                <a:cs typeface="Times New Roman" panose="02020603050405020304" pitchFamily="18" charset="0"/>
              </a:rPr>
              <a:t>Ölçüt Geçerliği</a:t>
            </a:r>
          </a:p>
          <a:p>
            <a:pPr>
              <a:lnSpc>
                <a:spcPct val="150000"/>
              </a:lnSpc>
            </a:pPr>
            <a:r>
              <a:rPr lang="tr-TR" b="1" u="sng">
                <a:latin typeface="Tw Cen MT" panose="020B0602020104020603" pitchFamily="34" charset="0"/>
                <a:cs typeface="Times New Roman" panose="02020603050405020304" pitchFamily="18" charset="0"/>
              </a:rPr>
              <a:t>Yapı Geçerliği</a:t>
            </a:r>
            <a:endParaRPr lang="tr-TR">
              <a:solidFill>
                <a:srgbClr val="000000"/>
              </a:solidFill>
              <a:latin typeface="Tw Cen MT" panose="020B0602020104020603" pitchFamily="34" charset="0"/>
              <a:cs typeface="Times New Roman" panose="02020603050405020304" pitchFamily="18" charset="0"/>
            </a:endParaRPr>
          </a:p>
          <a:p>
            <a:pPr>
              <a:lnSpc>
                <a:spcPct val="150000"/>
              </a:lnSpc>
            </a:pPr>
            <a:r>
              <a:rPr lang="tr-TR">
                <a:solidFill>
                  <a:srgbClr val="000000"/>
                </a:solidFill>
                <a:latin typeface="Tw Cen MT" panose="020B0602020104020603" pitchFamily="34" charset="0"/>
                <a:cs typeface="Times New Roman" panose="02020603050405020304" pitchFamily="18" charset="0"/>
              </a:rPr>
              <a:t>Kapsam geçerliği: Testte yer alan maddelerin testin ölçmeyi hedeflediği içerik alanını temsil etme düzeyidir. Kapsam geçerliği, belirtke tablolarına dayalı olarak soruların yazılması ve uzman görüşüne başvurulması suretiyle sağlanabilir. </a:t>
            </a:r>
          </a:p>
        </p:txBody>
      </p:sp>
    </p:spTree>
    <p:extLst>
      <p:ext uri="{BB962C8B-B14F-4D97-AF65-F5344CB8AC3E}">
        <p14:creationId xmlns:p14="http://schemas.microsoft.com/office/powerpoint/2010/main" val="30336484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6319"/>
            <a:ext cx="10141527" cy="2169825"/>
          </a:xfrm>
          <a:prstGeom prst="rect">
            <a:avLst/>
          </a:prstGeom>
        </p:spPr>
        <p:txBody>
          <a:bodyPr wrap="square">
            <a:spAutoFit/>
          </a:bodyPr>
          <a:lstStyle/>
          <a:p>
            <a:pPr algn="just">
              <a:lnSpc>
                <a:spcPct val="150000"/>
              </a:lnSpc>
            </a:pPr>
            <a:r>
              <a:rPr lang="tr-TR" b="1" u="sng" dirty="0">
                <a:latin typeface="Tw Cen MT" panose="020B0602020104020603" pitchFamily="34" charset="0"/>
                <a:cs typeface="Times New Roman" panose="02020603050405020304" pitchFamily="18" charset="0"/>
              </a:rPr>
              <a:t>Güvenirlik ve Geçerlik İlişkisi</a:t>
            </a:r>
          </a:p>
          <a:p>
            <a:pPr algn="just">
              <a:lnSpc>
                <a:spcPct val="150000"/>
              </a:lnSpc>
            </a:pPr>
            <a:r>
              <a:rPr lang="tr-TR" dirty="0">
                <a:latin typeface="Tw Cen MT" panose="020B0602020104020603" pitchFamily="34" charset="0"/>
                <a:cs typeface="Times New Roman" panose="02020603050405020304" pitchFamily="18" charset="0"/>
              </a:rPr>
              <a:t>Bir ölçme aracı, belli özellik ya da özelliklerin geçerli bir ölçüsü olabilmesi için, onun, söz konusu özellik ya da özellikleri tutarlı biçimde ölçmesi gerekir. Bu nedenle güvenirlik, geçerlilik için bir ön şarttır. Kısacası Bir ölçme aracı, “geçerli olmak için önce güvenilir olmak zorundadır”. Fakat geçerli bir ölçme aracı ise mutlaka güvenilir olmalıdır. Bu açıdan geçerlilik, güvenirliği kapsar. </a:t>
            </a:r>
          </a:p>
        </p:txBody>
      </p:sp>
    </p:spTree>
    <p:extLst>
      <p:ext uri="{BB962C8B-B14F-4D97-AF65-F5344CB8AC3E}">
        <p14:creationId xmlns:p14="http://schemas.microsoft.com/office/powerpoint/2010/main" val="352720809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04565"/>
            <a:ext cx="10353964" cy="2585323"/>
          </a:xfrm>
          <a:prstGeom prst="rect">
            <a:avLst/>
          </a:prstGeom>
        </p:spPr>
        <p:txBody>
          <a:bodyPr wrap="square">
            <a:spAutoFit/>
          </a:bodyPr>
          <a:lstStyle/>
          <a:p>
            <a:pPr>
              <a:lnSpc>
                <a:spcPct val="150000"/>
              </a:lnSpc>
            </a:pPr>
            <a:r>
              <a:rPr lang="tr-TR" b="1" dirty="0">
                <a:latin typeface="Tw Cen MT" panose="020B0602020104020603" pitchFamily="34" charset="0"/>
                <a:cs typeface="Times New Roman" panose="02020603050405020304" pitchFamily="18" charset="0"/>
              </a:rPr>
              <a:t>3. TESTİN KAPSAMININ BELİRLENMESİ</a:t>
            </a:r>
            <a:endParaRPr lang="tr-TR" b="1" dirty="0">
              <a:solidFill>
                <a:srgbClr val="000000"/>
              </a:solidFill>
              <a:latin typeface="Tw Cen MT" panose="020B0602020104020603" pitchFamily="34" charset="0"/>
              <a:cs typeface="Times New Roman" panose="02020603050405020304" pitchFamily="18" charset="0"/>
            </a:endParaRPr>
          </a:p>
          <a:p>
            <a:pPr>
              <a:lnSpc>
                <a:spcPct val="150000"/>
              </a:lnSpc>
            </a:pPr>
            <a:r>
              <a:rPr lang="tr-TR" dirty="0">
                <a:solidFill>
                  <a:srgbClr val="000000"/>
                </a:solidFill>
                <a:latin typeface="Tw Cen MT" panose="020B0602020104020603" pitchFamily="34" charset="0"/>
                <a:cs typeface="Times New Roman" panose="02020603050405020304" pitchFamily="18" charset="0"/>
              </a:rPr>
              <a:t>1950’li yıllarda </a:t>
            </a:r>
            <a:r>
              <a:rPr lang="tr-TR" dirty="0" err="1">
                <a:solidFill>
                  <a:srgbClr val="000000"/>
                </a:solidFill>
                <a:latin typeface="Tw Cen MT" panose="020B0602020104020603" pitchFamily="34" charset="0"/>
                <a:cs typeface="Times New Roman" panose="02020603050405020304" pitchFamily="18" charset="0"/>
              </a:rPr>
              <a:t>Bloom</a:t>
            </a:r>
            <a:r>
              <a:rPr lang="tr-TR" dirty="0">
                <a:solidFill>
                  <a:srgbClr val="000000"/>
                </a:solidFill>
                <a:latin typeface="Tw Cen MT" panose="020B0602020104020603" pitchFamily="34" charset="0"/>
                <a:cs typeface="Times New Roman" panose="02020603050405020304" pitchFamily="18" charset="0"/>
              </a:rPr>
              <a:t>, insan davranışlarının bilişsel, </a:t>
            </a:r>
            <a:r>
              <a:rPr lang="tr-TR" dirty="0" err="1">
                <a:solidFill>
                  <a:srgbClr val="000000"/>
                </a:solidFill>
                <a:latin typeface="Tw Cen MT" panose="020B0602020104020603" pitchFamily="34" charset="0"/>
                <a:cs typeface="Times New Roman" panose="02020603050405020304" pitchFamily="18" charset="0"/>
              </a:rPr>
              <a:t>duyuşsal</a:t>
            </a:r>
            <a:r>
              <a:rPr lang="tr-TR" dirty="0">
                <a:solidFill>
                  <a:srgbClr val="000000"/>
                </a:solidFill>
                <a:latin typeface="Tw Cen MT" panose="020B0602020104020603" pitchFamily="34" charset="0"/>
                <a:cs typeface="Times New Roman" panose="02020603050405020304" pitchFamily="18" charset="0"/>
              </a:rPr>
              <a:t> ve </a:t>
            </a:r>
            <a:r>
              <a:rPr lang="tr-TR" dirty="0" err="1">
                <a:solidFill>
                  <a:srgbClr val="000000"/>
                </a:solidFill>
                <a:latin typeface="Tw Cen MT" panose="020B0602020104020603" pitchFamily="34" charset="0"/>
                <a:cs typeface="Times New Roman" panose="02020603050405020304" pitchFamily="18" charset="0"/>
              </a:rPr>
              <a:t>psikomotor</a:t>
            </a:r>
            <a:r>
              <a:rPr lang="tr-TR" dirty="0">
                <a:solidFill>
                  <a:srgbClr val="000000"/>
                </a:solidFill>
                <a:latin typeface="Tw Cen MT" panose="020B0602020104020603" pitchFamily="34" charset="0"/>
                <a:cs typeface="Times New Roman" panose="02020603050405020304" pitchFamily="18" charset="0"/>
              </a:rPr>
              <a:t> olmak üzere üç grupta ölçülebileceğini gösteren çalışmalar yapmıştır. </a:t>
            </a:r>
            <a:r>
              <a:rPr lang="tr-TR" dirty="0" err="1">
                <a:solidFill>
                  <a:srgbClr val="000000"/>
                </a:solidFill>
                <a:latin typeface="Tw Cen MT" panose="020B0602020104020603" pitchFamily="34" charset="0"/>
                <a:cs typeface="Times New Roman" panose="02020603050405020304" pitchFamily="18" charset="0"/>
              </a:rPr>
              <a:t>Bloom</a:t>
            </a:r>
            <a:r>
              <a:rPr lang="tr-TR" dirty="0">
                <a:solidFill>
                  <a:srgbClr val="000000"/>
                </a:solidFill>
                <a:latin typeface="Tw Cen MT" panose="020B0602020104020603" pitchFamily="34" charset="0"/>
                <a:cs typeface="Times New Roman" panose="02020603050405020304" pitchFamily="18" charset="0"/>
              </a:rPr>
              <a:t> tarafından gerçekleştirilen sınıflamanın özellikle bilişsel boyutu birçok öğrenme alanında uygulanmıştır. Bu sınıflama daha sonra </a:t>
            </a:r>
            <a:r>
              <a:rPr lang="tr-TR" dirty="0" err="1">
                <a:solidFill>
                  <a:srgbClr val="000000"/>
                </a:solidFill>
                <a:latin typeface="Tw Cen MT" panose="020B0602020104020603" pitchFamily="34" charset="0"/>
                <a:cs typeface="Times New Roman" panose="02020603050405020304" pitchFamily="18" charset="0"/>
              </a:rPr>
              <a:t>Bloom’un</a:t>
            </a:r>
            <a:r>
              <a:rPr lang="tr-TR" dirty="0">
                <a:solidFill>
                  <a:srgbClr val="000000"/>
                </a:solidFill>
                <a:latin typeface="Tw Cen MT" panose="020B0602020104020603" pitchFamily="34" charset="0"/>
                <a:cs typeface="Times New Roman" panose="02020603050405020304" pitchFamily="18" charset="0"/>
              </a:rPr>
              <a:t> öğrencileri tarafından revize edilmiştir. Bu revize edilen sınıflamada (taksonomi) 6 basamak yer almaktadır. </a:t>
            </a:r>
          </a:p>
          <a:p>
            <a:pPr>
              <a:lnSpc>
                <a:spcPct val="150000"/>
              </a:lnSpc>
            </a:pPr>
            <a:r>
              <a:rPr lang="tr-TR" dirty="0">
                <a:solidFill>
                  <a:srgbClr val="000000"/>
                </a:solidFill>
                <a:latin typeface="Tw Cen MT" panose="020B0602020104020603" pitchFamily="34" charset="0"/>
                <a:cs typeface="Times New Roman" panose="02020603050405020304" pitchFamily="18" charset="0"/>
              </a:rPr>
              <a:t>Bunlar: 1. Hatırlama, 2. Anlama, 3. Uygulama, 4. Analiz, 5. </a:t>
            </a:r>
            <a:r>
              <a:rPr lang="tr-TR" dirty="0">
                <a:latin typeface="Tw Cen MT" panose="020B0602020104020603" pitchFamily="34" charset="0"/>
                <a:cs typeface="Times New Roman" panose="02020603050405020304" pitchFamily="18" charset="0"/>
              </a:rPr>
              <a:t>Değerlendirme, 6. Oluşturma. </a:t>
            </a:r>
          </a:p>
        </p:txBody>
      </p:sp>
    </p:spTree>
    <p:extLst>
      <p:ext uri="{BB962C8B-B14F-4D97-AF65-F5344CB8AC3E}">
        <p14:creationId xmlns:p14="http://schemas.microsoft.com/office/powerpoint/2010/main" val="240249062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97636511"/>
              </p:ext>
            </p:extLst>
          </p:nvPr>
        </p:nvGraphicFramePr>
        <p:xfrm>
          <a:off x="1025236" y="856753"/>
          <a:ext cx="10215419" cy="3017722"/>
        </p:xfrm>
        <a:graphic>
          <a:graphicData uri="http://schemas.openxmlformats.org/drawingml/2006/table">
            <a:tbl>
              <a:tblPr>
                <a:tableStyleId>{E8B1032C-EA38-4F05-BA0D-38AFFFC7BED3}</a:tableStyleId>
              </a:tblPr>
              <a:tblGrid>
                <a:gridCol w="1866002">
                  <a:extLst>
                    <a:ext uri="{9D8B030D-6E8A-4147-A177-3AD203B41FA5}">
                      <a16:colId xmlns:a16="http://schemas.microsoft.com/office/drawing/2014/main" val="724113035"/>
                    </a:ext>
                  </a:extLst>
                </a:gridCol>
                <a:gridCol w="1628935">
                  <a:extLst>
                    <a:ext uri="{9D8B030D-6E8A-4147-A177-3AD203B41FA5}">
                      <a16:colId xmlns:a16="http://schemas.microsoft.com/office/drawing/2014/main" val="2749706286"/>
                    </a:ext>
                  </a:extLst>
                </a:gridCol>
                <a:gridCol w="1628936">
                  <a:extLst>
                    <a:ext uri="{9D8B030D-6E8A-4147-A177-3AD203B41FA5}">
                      <a16:colId xmlns:a16="http://schemas.microsoft.com/office/drawing/2014/main" val="1498571410"/>
                    </a:ext>
                  </a:extLst>
                </a:gridCol>
                <a:gridCol w="1467299">
                  <a:extLst>
                    <a:ext uri="{9D8B030D-6E8A-4147-A177-3AD203B41FA5}">
                      <a16:colId xmlns:a16="http://schemas.microsoft.com/office/drawing/2014/main" val="4024352414"/>
                    </a:ext>
                  </a:extLst>
                </a:gridCol>
                <a:gridCol w="2036618">
                  <a:extLst>
                    <a:ext uri="{9D8B030D-6E8A-4147-A177-3AD203B41FA5}">
                      <a16:colId xmlns:a16="http://schemas.microsoft.com/office/drawing/2014/main" val="4116365550"/>
                    </a:ext>
                  </a:extLst>
                </a:gridCol>
                <a:gridCol w="1587629">
                  <a:extLst>
                    <a:ext uri="{9D8B030D-6E8A-4147-A177-3AD203B41FA5}">
                      <a16:colId xmlns:a16="http://schemas.microsoft.com/office/drawing/2014/main" val="2486604445"/>
                    </a:ext>
                  </a:extLst>
                </a:gridCol>
              </a:tblGrid>
              <a:tr h="335482">
                <a:tc gridSpan="6">
                  <a: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1" u="none" strike="noStrike" cap="none" normalizeH="0" baseline="0" dirty="0">
                          <a:ln>
                            <a:noFill/>
                          </a:ln>
                          <a:effectLst/>
                          <a:latin typeface="Tw Cen MT" panose="020B0602020104020603" pitchFamily="34" charset="0"/>
                        </a:rPr>
                        <a:t>Bilişsel Alan</a:t>
                      </a:r>
                      <a:endParaRPr kumimoji="0" lang="tr-TR" altLang="en-US" sz="1600" b="1" i="0" u="none" strike="noStrike" cap="none" normalizeH="0" baseline="0" dirty="0">
                        <a:ln>
                          <a:noFill/>
                        </a:ln>
                        <a:solidFill>
                          <a:srgbClr val="FF0000"/>
                        </a:solidFill>
                        <a:effectLst/>
                        <a:latin typeface="Tw Cen MT" panose="020B0602020104020603" pitchFamily="34" charset="0"/>
                        <a:cs typeface="Times New Roman" panose="02020603050405020304" pitchFamily="18" charset="0"/>
                      </a:endParaRPr>
                    </a:p>
                  </a:txBody>
                  <a:tcPr marL="44087" marR="44087" marT="0" marB="0"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8827317"/>
                  </a:ext>
                </a:extLst>
              </a:tr>
              <a:tr h="198238">
                <a:tc>
                  <a: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en-US" sz="1600" b="1" u="none" strike="noStrike" cap="none" normalizeH="0" baseline="0">
                          <a:ln>
                            <a:noFill/>
                          </a:ln>
                          <a:effectLst/>
                          <a:latin typeface="Tw Cen MT" panose="020B0602020104020603" pitchFamily="34" charset="0"/>
                        </a:rPr>
                        <a:t>Hatırlama </a:t>
                      </a:r>
                      <a:endParaRPr kumimoji="0" lang="tr-TR" altLang="en-US" sz="1600" b="1" i="0" u="none" strike="noStrike" cap="none" normalizeH="0" baseline="0">
                        <a:ln>
                          <a:noFill/>
                        </a:ln>
                        <a:solidFill>
                          <a:srgbClr val="C00000"/>
                        </a:solidFill>
                        <a:effectLst/>
                        <a:latin typeface="Tw Cen MT" panose="020B0602020104020603" pitchFamily="34" charset="0"/>
                        <a:cs typeface="Times New Roman" panose="02020603050405020304" pitchFamily="18" charset="0"/>
                      </a:endParaRPr>
                    </a:p>
                  </a:txBody>
                  <a:tcPr marL="44087" marR="44087" marT="0" marB="0" horzOverflow="overflow"/>
                </a:tc>
                <a:tc>
                  <a: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en-US" sz="1600" b="1" u="none" strike="noStrike" cap="none" normalizeH="0" baseline="0">
                          <a:ln>
                            <a:noFill/>
                          </a:ln>
                          <a:effectLst/>
                          <a:latin typeface="Tw Cen MT" panose="020B0602020104020603" pitchFamily="34" charset="0"/>
                        </a:rPr>
                        <a:t>Anlama</a:t>
                      </a:r>
                      <a:endParaRPr kumimoji="0" lang="tr-TR" altLang="en-US" sz="1600" b="1" i="0" u="none" strike="noStrike" cap="none" normalizeH="0" baseline="0">
                        <a:ln>
                          <a:noFill/>
                        </a:ln>
                        <a:solidFill>
                          <a:srgbClr val="C00000"/>
                        </a:solidFill>
                        <a:effectLst/>
                        <a:latin typeface="Tw Cen MT" panose="020B0602020104020603" pitchFamily="34" charset="0"/>
                        <a:cs typeface="Times New Roman" panose="02020603050405020304" pitchFamily="18" charset="0"/>
                      </a:endParaRPr>
                    </a:p>
                  </a:txBody>
                  <a:tcPr marL="44087" marR="44087" marT="0" marB="0" horzOverflow="overflow"/>
                </a:tc>
                <a:tc>
                  <a: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en-US" sz="1600" b="1" u="none" strike="noStrike" cap="none" normalizeH="0" baseline="0">
                          <a:ln>
                            <a:noFill/>
                          </a:ln>
                          <a:effectLst/>
                          <a:latin typeface="Tw Cen MT" panose="020B0602020104020603" pitchFamily="34" charset="0"/>
                        </a:rPr>
                        <a:t>Uygulama</a:t>
                      </a:r>
                      <a:endParaRPr kumimoji="0" lang="tr-TR" altLang="en-US" sz="1600" b="1" i="0" u="none" strike="noStrike" cap="none" normalizeH="0" baseline="0">
                        <a:ln>
                          <a:noFill/>
                        </a:ln>
                        <a:solidFill>
                          <a:srgbClr val="C00000"/>
                        </a:solidFill>
                        <a:effectLst/>
                        <a:latin typeface="Tw Cen MT" panose="020B0602020104020603" pitchFamily="34" charset="0"/>
                        <a:cs typeface="Times New Roman" panose="02020603050405020304" pitchFamily="18" charset="0"/>
                      </a:endParaRPr>
                    </a:p>
                  </a:txBody>
                  <a:tcPr marL="44087" marR="44087" marT="0" marB="0" horzOverflow="overflow"/>
                </a:tc>
                <a:tc>
                  <a: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1" u="none" strike="noStrike" cap="none" normalizeH="0" baseline="0" dirty="0">
                          <a:ln>
                            <a:noFill/>
                          </a:ln>
                          <a:effectLst/>
                          <a:latin typeface="Tw Cen MT" panose="020B0602020104020603" pitchFamily="34" charset="0"/>
                        </a:rPr>
                        <a:t>Analiz</a:t>
                      </a:r>
                      <a:endParaRPr kumimoji="0" lang="tr-TR" altLang="en-US" sz="1600" b="1" i="0" u="none" strike="noStrike" cap="none" normalizeH="0" baseline="0" dirty="0">
                        <a:ln>
                          <a:noFill/>
                        </a:ln>
                        <a:solidFill>
                          <a:srgbClr val="C00000"/>
                        </a:solidFill>
                        <a:effectLst/>
                        <a:latin typeface="Tw Cen MT" panose="020B0602020104020603" pitchFamily="34" charset="0"/>
                      </a:endParaRPr>
                    </a:p>
                  </a:txBody>
                  <a:tcPr marL="44087" marR="44087" marT="0" marB="0" horzOverflow="overflow"/>
                </a:tc>
                <a:tc>
                  <a: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en-US" sz="1600" b="1" u="none" strike="noStrike" cap="none" normalizeH="0" baseline="0">
                          <a:ln>
                            <a:noFill/>
                          </a:ln>
                          <a:effectLst/>
                          <a:latin typeface="Tw Cen MT" panose="020B0602020104020603" pitchFamily="34" charset="0"/>
                        </a:rPr>
                        <a:t>Değerlendirme</a:t>
                      </a:r>
                      <a:endParaRPr kumimoji="0" lang="tr-TR" altLang="en-US" sz="1600" b="1" i="0" u="none" strike="noStrike" cap="none" normalizeH="0" baseline="0">
                        <a:ln>
                          <a:noFill/>
                        </a:ln>
                        <a:solidFill>
                          <a:srgbClr val="C00000"/>
                        </a:solidFill>
                        <a:effectLst/>
                        <a:latin typeface="Tw Cen MT" panose="020B0602020104020603" pitchFamily="34" charset="0"/>
                        <a:cs typeface="Times New Roman" panose="02020603050405020304" pitchFamily="18" charset="0"/>
                      </a:endParaRPr>
                    </a:p>
                  </a:txBody>
                  <a:tcPr marL="44087" marR="44087" marT="0" marB="0" horzOverflow="overflow"/>
                </a:tc>
                <a:tc>
                  <a: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en-US" sz="1600" b="1" u="none" strike="noStrike" cap="none" normalizeH="0" baseline="0" dirty="0">
                          <a:ln>
                            <a:noFill/>
                          </a:ln>
                          <a:effectLst/>
                          <a:latin typeface="Tw Cen MT" panose="020B0602020104020603" pitchFamily="34" charset="0"/>
                        </a:rPr>
                        <a:t>Yaratma </a:t>
                      </a:r>
                      <a:endParaRPr kumimoji="0" lang="tr-TR" altLang="en-US" sz="1600" b="1" i="0" u="none" strike="noStrike" cap="none" normalizeH="0" baseline="0" dirty="0">
                        <a:ln>
                          <a:noFill/>
                        </a:ln>
                        <a:solidFill>
                          <a:srgbClr val="C00000"/>
                        </a:solidFill>
                        <a:effectLst/>
                        <a:latin typeface="Tw Cen MT" panose="020B0602020104020603" pitchFamily="34" charset="0"/>
                        <a:cs typeface="Times New Roman" panose="02020603050405020304" pitchFamily="18" charset="0"/>
                      </a:endParaRPr>
                    </a:p>
                  </a:txBody>
                  <a:tcPr marL="44087" marR="44087" marT="0" marB="0" horzOverflow="overflow"/>
                </a:tc>
                <a:extLst>
                  <a:ext uri="{0D108BD9-81ED-4DB2-BD59-A6C34878D82A}">
                    <a16:rowId xmlns:a16="http://schemas.microsoft.com/office/drawing/2014/main" val="1838447137"/>
                  </a:ext>
                </a:extLst>
              </a:tr>
              <a:tr h="2038527">
                <a:tc>
                  <a: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u="none" strike="noStrike" cap="none" normalizeH="0" baseline="0">
                          <a:ln>
                            <a:noFill/>
                          </a:ln>
                          <a:effectLst/>
                          <a:latin typeface="Tw Cen MT" panose="020B0602020104020603" pitchFamily="34" charset="0"/>
                        </a:rPr>
                        <a:t>Sahip olunan bilginin direkt sorgulandığı sorulardan oluşur.</a:t>
                      </a:r>
                      <a:endParaRPr kumimoji="0" lang="tr-TR" altLang="en-US" sz="1600" b="0" i="0" u="none" strike="noStrike" cap="none" normalizeH="0" baseline="0">
                        <a:ln>
                          <a:noFill/>
                        </a:ln>
                        <a:solidFill>
                          <a:srgbClr val="000000"/>
                        </a:solidFill>
                        <a:effectLst/>
                        <a:latin typeface="Tw Cen MT" panose="020B0602020104020603" pitchFamily="34" charset="0"/>
                        <a:cs typeface="Times New Roman" panose="02020603050405020304" pitchFamily="18" charset="0"/>
                      </a:endParaRPr>
                    </a:p>
                  </a:txBody>
                  <a:tcPr marL="44087" marR="44087" marT="0" marB="0" horzOverflow="overflow"/>
                </a:tc>
                <a:tc>
                  <a: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u="none" strike="noStrike" cap="none" normalizeH="0" baseline="0" dirty="0">
                          <a:ln>
                            <a:noFill/>
                          </a:ln>
                          <a:effectLst/>
                          <a:latin typeface="Tw Cen MT" panose="020B0602020104020603" pitchFamily="34" charset="0"/>
                        </a:rPr>
                        <a:t>Bilginin öğrenci tarafından </a:t>
                      </a:r>
                      <a:r>
                        <a:rPr kumimoji="0" lang="tr-TR" altLang="en-US" sz="1600" u="none" strike="noStrike" cap="none" normalizeH="0" baseline="0" dirty="0" err="1">
                          <a:ln>
                            <a:noFill/>
                          </a:ln>
                          <a:effectLst/>
                          <a:latin typeface="Tw Cen MT" panose="020B0602020104020603" pitchFamily="34" charset="0"/>
                        </a:rPr>
                        <a:t>kavranıldığını</a:t>
                      </a:r>
                      <a:r>
                        <a:rPr kumimoji="0" lang="tr-TR" altLang="en-US" sz="1600" u="none" strike="noStrike" cap="none" normalizeH="0" baseline="0" dirty="0">
                          <a:ln>
                            <a:noFill/>
                          </a:ln>
                          <a:effectLst/>
                          <a:latin typeface="Tw Cen MT" panose="020B0602020104020603" pitchFamily="34" charset="0"/>
                        </a:rPr>
                        <a:t> tablo, grafik, çizim gibi farklı yollarla ve kendi cümleleri ile yoklayan sorular yer alır.</a:t>
                      </a:r>
                      <a:endParaRPr kumimoji="0" lang="tr-TR" altLang="en-US" sz="1600" b="0" i="0" u="none" strike="noStrike" cap="none" normalizeH="0" baseline="0" dirty="0">
                        <a:ln>
                          <a:noFill/>
                        </a:ln>
                        <a:solidFill>
                          <a:srgbClr val="000000"/>
                        </a:solidFill>
                        <a:effectLst/>
                        <a:latin typeface="Tw Cen MT" panose="020B0602020104020603" pitchFamily="34" charset="0"/>
                        <a:cs typeface="Times New Roman" panose="02020603050405020304" pitchFamily="18" charset="0"/>
                      </a:endParaRPr>
                    </a:p>
                  </a:txBody>
                  <a:tcPr marL="44087" marR="44087" marT="0" marB="0" horzOverflow="overflow"/>
                </a:tc>
                <a:tc>
                  <a: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u="none" strike="noStrike" cap="none" normalizeH="0" baseline="0" dirty="0">
                          <a:ln>
                            <a:noFill/>
                          </a:ln>
                          <a:effectLst/>
                          <a:latin typeface="Tw Cen MT" panose="020B0602020104020603" pitchFamily="34" charset="0"/>
                        </a:rPr>
                        <a:t>Edinilen bilginin kendisi ile alakalı farklı durumlarda kullanımını, ilke, kural, kuram, kanunların yeni durumlara uygulama sürecine yönelik sorular sorulur.</a:t>
                      </a:r>
                      <a:endParaRPr kumimoji="0" lang="tr-TR" altLang="en-US" sz="1600" b="0" i="0" u="none" strike="noStrike" cap="none" normalizeH="0" baseline="0" dirty="0">
                        <a:ln>
                          <a:noFill/>
                        </a:ln>
                        <a:solidFill>
                          <a:srgbClr val="000000"/>
                        </a:solidFill>
                        <a:effectLst/>
                        <a:latin typeface="Tw Cen MT" panose="020B0602020104020603" pitchFamily="34" charset="0"/>
                        <a:cs typeface="Times New Roman" panose="02020603050405020304" pitchFamily="18" charset="0"/>
                      </a:endParaRPr>
                    </a:p>
                  </a:txBody>
                  <a:tcPr marL="44087" marR="44087" marT="0" marB="0" horzOverflow="overflow"/>
                </a:tc>
                <a:tc>
                  <a: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u="none" strike="noStrike" cap="none" normalizeH="0" baseline="0" dirty="0">
                          <a:ln>
                            <a:noFill/>
                          </a:ln>
                          <a:effectLst/>
                          <a:latin typeface="Tw Cen MT" panose="020B0602020104020603" pitchFamily="34" charset="0"/>
                        </a:rPr>
                        <a:t>Edinilen bilgi ve bilginin öğeleri arasındaki ilişkileri yoklayan sorulardır. </a:t>
                      </a:r>
                      <a:endParaRPr kumimoji="0" lang="tr-TR" altLang="en-US" sz="1600" b="0" i="0" u="none" strike="noStrike" cap="none" normalizeH="0" baseline="0" dirty="0">
                        <a:ln>
                          <a:noFill/>
                        </a:ln>
                        <a:solidFill>
                          <a:srgbClr val="000000"/>
                        </a:solidFill>
                        <a:effectLst/>
                        <a:latin typeface="Tw Cen MT" panose="020B0602020104020603" pitchFamily="34" charset="0"/>
                      </a:endParaRPr>
                    </a:p>
                  </a:txBody>
                  <a:tcPr marL="44087" marR="44087" marT="0" marB="0" horzOverflow="overflow"/>
                </a:tc>
                <a:tc>
                  <a: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u="none" strike="noStrike" cap="none" normalizeH="0" baseline="0" dirty="0">
                          <a:ln>
                            <a:noFill/>
                          </a:ln>
                          <a:effectLst/>
                          <a:latin typeface="Tw Cen MT" panose="020B0602020104020603" pitchFamily="34" charset="0"/>
                        </a:rPr>
                        <a:t>Sahip olunan bilginin bir ölçüte göre değerlendirildiği, yargıya varıldığı ve bireysel yorumlara yönelik sorular sorulur. </a:t>
                      </a:r>
                      <a:endParaRPr kumimoji="0" lang="tr-TR" altLang="en-US" sz="1600" b="0" i="0" u="none" strike="noStrike" cap="none" normalizeH="0" baseline="0" dirty="0">
                        <a:ln>
                          <a:noFill/>
                        </a:ln>
                        <a:solidFill>
                          <a:srgbClr val="000000"/>
                        </a:solidFill>
                        <a:effectLst/>
                        <a:latin typeface="Tw Cen MT" panose="020B0602020104020603" pitchFamily="34" charset="0"/>
                        <a:cs typeface="Times New Roman" panose="02020603050405020304" pitchFamily="18" charset="0"/>
                      </a:endParaRPr>
                    </a:p>
                  </a:txBody>
                  <a:tcPr marL="44087" marR="44087" marT="0" marB="0" horzOverflow="overflow"/>
                </a:tc>
                <a:tc>
                  <a: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u="none" strike="noStrike" cap="none" normalizeH="0" baseline="0" dirty="0">
                          <a:ln>
                            <a:noFill/>
                          </a:ln>
                          <a:effectLst/>
                          <a:latin typeface="Tw Cen MT" panose="020B0602020104020603" pitchFamily="34" charset="0"/>
                        </a:rPr>
                        <a:t>Öğrencinin özgünlüğünü, yaratıcılığını, üretkenliğini ortaya koyan sorulardır. Soyut ilişkileri tanımlamaya çalışan sorulardır</a:t>
                      </a:r>
                      <a:endParaRPr kumimoji="0" lang="tr-TR" altLang="en-US" sz="1600" b="0" i="0" u="none" strike="noStrike" cap="none" normalizeH="0" baseline="0" dirty="0">
                        <a:ln>
                          <a:noFill/>
                        </a:ln>
                        <a:solidFill>
                          <a:srgbClr val="000000"/>
                        </a:solidFill>
                        <a:effectLst/>
                        <a:latin typeface="Tw Cen MT" panose="020B0602020104020603" pitchFamily="34" charset="0"/>
                        <a:cs typeface="Times New Roman" panose="02020603050405020304" pitchFamily="18" charset="0"/>
                      </a:endParaRPr>
                    </a:p>
                  </a:txBody>
                  <a:tcPr marL="44087" marR="44087" marT="0" marB="0" horzOverflow="overflow"/>
                </a:tc>
                <a:extLst>
                  <a:ext uri="{0D108BD9-81ED-4DB2-BD59-A6C34878D82A}">
                    <a16:rowId xmlns:a16="http://schemas.microsoft.com/office/drawing/2014/main" val="3425303323"/>
                  </a:ext>
                </a:extLst>
              </a:tr>
            </a:tbl>
          </a:graphicData>
        </a:graphic>
      </p:graphicFrame>
      <p:sp>
        <p:nvSpPr>
          <p:cNvPr id="3" name="Dikdörtgen 2"/>
          <p:cNvSpPr/>
          <p:nvPr/>
        </p:nvSpPr>
        <p:spPr>
          <a:xfrm>
            <a:off x="923636" y="4061528"/>
            <a:ext cx="10685267" cy="369332"/>
          </a:xfrm>
          <a:prstGeom prst="rect">
            <a:avLst/>
          </a:prstGeom>
        </p:spPr>
        <p:txBody>
          <a:bodyPr wrap="square">
            <a:spAutoFit/>
          </a:bodyPr>
          <a:lstStyle/>
          <a:p>
            <a:r>
              <a:rPr lang="tr-TR" dirty="0" err="1">
                <a:latin typeface="Tw Cen MT" panose="020B0602020104020603" pitchFamily="34" charset="0"/>
                <a:cs typeface="Times New Roman" panose="02020603050405020304" pitchFamily="18" charset="0"/>
              </a:rPr>
              <a:t>Bloom</a:t>
            </a:r>
            <a:r>
              <a:rPr lang="tr-TR" dirty="0">
                <a:latin typeface="Tw Cen MT" panose="020B0602020104020603" pitchFamily="34" charset="0"/>
                <a:cs typeface="Times New Roman" panose="02020603050405020304" pitchFamily="18" charset="0"/>
              </a:rPr>
              <a:t> tarafından geliştirilen taksonomiye ek olarak başka taksonomiler de mevcuttur: </a:t>
            </a:r>
            <a:r>
              <a:rPr lang="tr-TR" dirty="0" err="1">
                <a:latin typeface="Tw Cen MT" panose="020B0602020104020603" pitchFamily="34" charset="0"/>
                <a:cs typeface="Times New Roman" panose="02020603050405020304" pitchFamily="18" charset="0"/>
              </a:rPr>
              <a:t>Haladyna</a:t>
            </a:r>
            <a:r>
              <a:rPr lang="tr-TR" dirty="0">
                <a:latin typeface="Tw Cen MT" panose="020B0602020104020603" pitchFamily="34" charset="0"/>
                <a:cs typeface="Times New Roman" panose="02020603050405020304" pitchFamily="18" charset="0"/>
              </a:rPr>
              <a:t>, </a:t>
            </a:r>
            <a:r>
              <a:rPr lang="tr-TR" dirty="0" err="1">
                <a:latin typeface="Tw Cen MT" panose="020B0602020104020603" pitchFamily="34" charset="0"/>
                <a:cs typeface="Times New Roman" panose="02020603050405020304" pitchFamily="18" charset="0"/>
              </a:rPr>
              <a:t>Marzano</a:t>
            </a:r>
            <a:r>
              <a:rPr lang="tr-TR" dirty="0">
                <a:latin typeface="Tw Cen MT" panose="020B0602020104020603" pitchFamily="34" charset="0"/>
                <a:cs typeface="Times New Roman" panose="02020603050405020304" pitchFamily="18" charset="0"/>
              </a:rPr>
              <a:t>, Solo vb. </a:t>
            </a:r>
          </a:p>
        </p:txBody>
      </p:sp>
    </p:spTree>
    <p:extLst>
      <p:ext uri="{BB962C8B-B14F-4D97-AF65-F5344CB8AC3E}">
        <p14:creationId xmlns:p14="http://schemas.microsoft.com/office/powerpoint/2010/main" val="211208545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6319"/>
            <a:ext cx="10588752" cy="1709892"/>
          </a:xfrm>
          <a:prstGeom prst="rect">
            <a:avLst/>
          </a:prstGeom>
        </p:spPr>
        <p:txBody>
          <a:bodyPr wrap="square">
            <a:spAutoFit/>
          </a:bodyPr>
          <a:lstStyle/>
          <a:p>
            <a:pPr>
              <a:lnSpc>
                <a:spcPct val="150000"/>
              </a:lnSpc>
            </a:pPr>
            <a:r>
              <a:rPr lang="tr-TR" b="0" i="0" u="none" strike="noStrike" baseline="0" dirty="0">
                <a:solidFill>
                  <a:srgbClr val="000000"/>
                </a:solidFill>
                <a:latin typeface="Tw Cen MT" panose="020B0602020104020603" pitchFamily="34" charset="0"/>
              </a:rPr>
              <a:t>Belirtke tabloları ve hazırlanması (taksonomiler (</a:t>
            </a:r>
            <a:r>
              <a:rPr lang="tr-TR" b="0" i="0" u="none" strike="noStrike" baseline="0" dirty="0" err="1">
                <a:solidFill>
                  <a:srgbClr val="000000"/>
                </a:solidFill>
                <a:latin typeface="Tw Cen MT" panose="020B0602020104020603" pitchFamily="34" charset="0"/>
              </a:rPr>
              <a:t>Bloom</a:t>
            </a:r>
            <a:r>
              <a:rPr lang="tr-TR" b="0" i="0" u="none" strike="noStrike" baseline="0" dirty="0">
                <a:solidFill>
                  <a:srgbClr val="000000"/>
                </a:solidFill>
                <a:latin typeface="Tw Cen MT" panose="020B0602020104020603" pitchFamily="34" charset="0"/>
              </a:rPr>
              <a:t>, </a:t>
            </a:r>
            <a:r>
              <a:rPr lang="tr-TR" b="0" i="0" u="none" strike="noStrike" baseline="0" dirty="0" err="1">
                <a:solidFill>
                  <a:srgbClr val="000000"/>
                </a:solidFill>
                <a:latin typeface="Tw Cen MT" panose="020B0602020104020603" pitchFamily="34" charset="0"/>
              </a:rPr>
              <a:t>Haladyna</a:t>
            </a:r>
            <a:r>
              <a:rPr lang="tr-TR" b="0" i="0" u="none" strike="noStrike" baseline="0" dirty="0">
                <a:solidFill>
                  <a:srgbClr val="000000"/>
                </a:solidFill>
                <a:latin typeface="Tw Cen MT" panose="020B0602020104020603" pitchFamily="34" charset="0"/>
              </a:rPr>
              <a:t> vb.): Belirtke tablosu, testin kapsamını oluşturan ölçme konusu olan davranışların satırda (ölçülmek istenen özellikler: kazanım, beceri), bilişsel düzeylerin ise sütunda yer aldığı iki boyutlu bir tablodur. Belirtke tablosu hazırlanırken başarı testleri için kritik olan kazanımların, izleme testleri için ise bütün kazanımların tabloda yer alacak şekilde hazırlanması gerekir. </a:t>
            </a:r>
            <a:endParaRPr lang="tr-TR" b="0" i="0" u="none" strike="noStrike" baseline="0" dirty="0">
              <a:latin typeface="Tw Cen MT" panose="020B0602020104020603"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3765371294"/>
              </p:ext>
            </p:extLst>
          </p:nvPr>
        </p:nvGraphicFramePr>
        <p:xfrm>
          <a:off x="1581726" y="2742410"/>
          <a:ext cx="9304049" cy="2977961"/>
        </p:xfrm>
        <a:graphic>
          <a:graphicData uri="http://schemas.openxmlformats.org/drawingml/2006/table">
            <a:tbl>
              <a:tblPr firstRow="1" bandRow="1">
                <a:tableStyleId>{912C8C85-51F0-491E-9774-3900AFEF0FD7}</a:tableStyleId>
              </a:tblPr>
              <a:tblGrid>
                <a:gridCol w="1950587">
                  <a:extLst>
                    <a:ext uri="{9D8B030D-6E8A-4147-A177-3AD203B41FA5}">
                      <a16:colId xmlns:a16="http://schemas.microsoft.com/office/drawing/2014/main" val="1175018016"/>
                    </a:ext>
                  </a:extLst>
                </a:gridCol>
                <a:gridCol w="1150762">
                  <a:extLst>
                    <a:ext uri="{9D8B030D-6E8A-4147-A177-3AD203B41FA5}">
                      <a16:colId xmlns:a16="http://schemas.microsoft.com/office/drawing/2014/main" val="3913615058"/>
                    </a:ext>
                  </a:extLst>
                </a:gridCol>
                <a:gridCol w="1550675">
                  <a:extLst>
                    <a:ext uri="{9D8B030D-6E8A-4147-A177-3AD203B41FA5}">
                      <a16:colId xmlns:a16="http://schemas.microsoft.com/office/drawing/2014/main" val="641302741"/>
                    </a:ext>
                  </a:extLst>
                </a:gridCol>
                <a:gridCol w="1550675">
                  <a:extLst>
                    <a:ext uri="{9D8B030D-6E8A-4147-A177-3AD203B41FA5}">
                      <a16:colId xmlns:a16="http://schemas.microsoft.com/office/drawing/2014/main" val="2480959909"/>
                    </a:ext>
                  </a:extLst>
                </a:gridCol>
                <a:gridCol w="1550675">
                  <a:extLst>
                    <a:ext uri="{9D8B030D-6E8A-4147-A177-3AD203B41FA5}">
                      <a16:colId xmlns:a16="http://schemas.microsoft.com/office/drawing/2014/main" val="1060648240"/>
                    </a:ext>
                  </a:extLst>
                </a:gridCol>
                <a:gridCol w="1550675">
                  <a:extLst>
                    <a:ext uri="{9D8B030D-6E8A-4147-A177-3AD203B41FA5}">
                      <a16:colId xmlns:a16="http://schemas.microsoft.com/office/drawing/2014/main" val="3588595364"/>
                    </a:ext>
                  </a:extLst>
                </a:gridCol>
              </a:tblGrid>
              <a:tr h="445990">
                <a:tc>
                  <a:txBody>
                    <a:bodyPr/>
                    <a:lstStyle/>
                    <a:p>
                      <a:pPr algn="ctr"/>
                      <a:endParaRPr lang="tr-TR" sz="2000" b="1" dirty="0">
                        <a:latin typeface="Tw Cen MT" panose="020B0602020104020603" pitchFamily="34" charset="0"/>
                      </a:endParaRPr>
                    </a:p>
                  </a:txBody>
                  <a:tcPr/>
                </a:tc>
                <a:tc gridSpan="5">
                  <a:txBody>
                    <a:bodyPr/>
                    <a:lstStyle/>
                    <a:p>
                      <a:pPr algn="ctr"/>
                      <a:r>
                        <a:rPr lang="tr-TR" sz="2000" dirty="0">
                          <a:latin typeface="Tw Cen MT" panose="020B0602020104020603" pitchFamily="34" charset="0"/>
                        </a:rPr>
                        <a:t>Hedef- Davranışlar</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2848715893"/>
                  </a:ext>
                </a:extLst>
              </a:tr>
              <a:tr h="445990">
                <a:tc>
                  <a:txBody>
                    <a:bodyPr/>
                    <a:lstStyle/>
                    <a:p>
                      <a:pPr algn="ctr"/>
                      <a:r>
                        <a:rPr lang="tr-TR" sz="2000" dirty="0">
                          <a:latin typeface="Tw Cen MT" panose="020B0602020104020603" pitchFamily="34" charset="0"/>
                        </a:rPr>
                        <a:t>Konular</a:t>
                      </a:r>
                      <a:endParaRPr lang="tr-TR" sz="2000" b="1" dirty="0">
                        <a:latin typeface="Tw Cen MT" panose="020B0602020104020603" pitchFamily="34" charset="0"/>
                      </a:endParaRPr>
                    </a:p>
                  </a:txBody>
                  <a:tcPr/>
                </a:tc>
                <a:tc>
                  <a:txBody>
                    <a:bodyPr/>
                    <a:lstStyle/>
                    <a:p>
                      <a:pPr algn="ctr"/>
                      <a:r>
                        <a:rPr lang="tr-TR" sz="2000" dirty="0">
                          <a:latin typeface="Tw Cen MT" panose="020B0602020104020603" pitchFamily="34" charset="0"/>
                        </a:rPr>
                        <a:t>Bilgi </a:t>
                      </a:r>
                      <a:endParaRPr lang="tr-TR" sz="2000" b="1" dirty="0">
                        <a:latin typeface="Tw Cen MT" panose="020B0602020104020603" pitchFamily="34" charset="0"/>
                      </a:endParaRPr>
                    </a:p>
                  </a:txBody>
                  <a:tcPr/>
                </a:tc>
                <a:tc>
                  <a:txBody>
                    <a:bodyPr/>
                    <a:lstStyle/>
                    <a:p>
                      <a:pPr algn="ctr"/>
                      <a:r>
                        <a:rPr lang="tr-TR" sz="2000" dirty="0">
                          <a:latin typeface="Tw Cen MT" panose="020B0602020104020603" pitchFamily="34" charset="0"/>
                        </a:rPr>
                        <a:t>Kavrama</a:t>
                      </a:r>
                      <a:endParaRPr lang="tr-TR" sz="2000" b="1" dirty="0">
                        <a:latin typeface="Tw Cen MT" panose="020B0602020104020603" pitchFamily="34" charset="0"/>
                      </a:endParaRPr>
                    </a:p>
                  </a:txBody>
                  <a:tcPr/>
                </a:tc>
                <a:tc>
                  <a:txBody>
                    <a:bodyPr/>
                    <a:lstStyle/>
                    <a:p>
                      <a:pPr algn="ctr"/>
                      <a:r>
                        <a:rPr lang="tr-TR" sz="2000" dirty="0">
                          <a:latin typeface="Tw Cen MT" panose="020B0602020104020603" pitchFamily="34" charset="0"/>
                        </a:rPr>
                        <a:t>Uygulama</a:t>
                      </a:r>
                      <a:endParaRPr lang="tr-TR" sz="2000" b="1" dirty="0">
                        <a:latin typeface="Tw Cen MT" panose="020B0602020104020603" pitchFamily="34" charset="0"/>
                      </a:endParaRPr>
                    </a:p>
                  </a:txBody>
                  <a:tcPr/>
                </a:tc>
                <a:tc>
                  <a:txBody>
                    <a:bodyPr/>
                    <a:lstStyle/>
                    <a:p>
                      <a:pPr algn="ctr"/>
                      <a:r>
                        <a:rPr lang="tr-TR" sz="2000" dirty="0">
                          <a:latin typeface="Tw Cen MT" panose="020B0602020104020603" pitchFamily="34" charset="0"/>
                        </a:rPr>
                        <a:t>Analiz </a:t>
                      </a:r>
                      <a:endParaRPr lang="tr-TR" sz="2000" b="1" dirty="0">
                        <a:latin typeface="Tw Cen MT" panose="020B0602020104020603" pitchFamily="34" charset="0"/>
                      </a:endParaRPr>
                    </a:p>
                  </a:txBody>
                  <a:tcPr/>
                </a:tc>
                <a:tc>
                  <a:txBody>
                    <a:bodyPr/>
                    <a:lstStyle/>
                    <a:p>
                      <a:pPr algn="ctr"/>
                      <a:r>
                        <a:rPr lang="tr-TR" sz="2000" dirty="0">
                          <a:latin typeface="Tw Cen MT" panose="020B0602020104020603" pitchFamily="34" charset="0"/>
                        </a:rPr>
                        <a:t>Toplam</a:t>
                      </a:r>
                      <a:endParaRPr lang="tr-TR" sz="2000" b="1" dirty="0">
                        <a:latin typeface="Tw Cen MT" panose="020B0602020104020603" pitchFamily="34" charset="0"/>
                      </a:endParaRPr>
                    </a:p>
                  </a:txBody>
                  <a:tcPr/>
                </a:tc>
                <a:extLst>
                  <a:ext uri="{0D108BD9-81ED-4DB2-BD59-A6C34878D82A}">
                    <a16:rowId xmlns:a16="http://schemas.microsoft.com/office/drawing/2014/main" val="1140446377"/>
                  </a:ext>
                </a:extLst>
              </a:tr>
              <a:tr h="866268">
                <a:tc>
                  <a:txBody>
                    <a:bodyPr/>
                    <a:lstStyle/>
                    <a:p>
                      <a:pPr algn="ctr"/>
                      <a:r>
                        <a:rPr lang="tr-TR" sz="2000" dirty="0">
                          <a:latin typeface="Tw Cen MT" panose="020B0602020104020603" pitchFamily="34" charset="0"/>
                        </a:rPr>
                        <a:t>Ölçmenin Temel Kavramları</a:t>
                      </a:r>
                      <a:endParaRPr lang="tr-TR" sz="2000" b="1" dirty="0">
                        <a:latin typeface="Tw Cen MT" panose="020B0602020104020603" pitchFamily="34" charset="0"/>
                      </a:endParaRPr>
                    </a:p>
                  </a:txBody>
                  <a:tcPr/>
                </a:tc>
                <a:tc>
                  <a:txBody>
                    <a:bodyPr/>
                    <a:lstStyle/>
                    <a:p>
                      <a:pPr algn="ctr"/>
                      <a:r>
                        <a:rPr lang="tr-TR" sz="2000" dirty="0">
                          <a:latin typeface="Tw Cen MT" panose="020B0602020104020603" pitchFamily="34" charset="0"/>
                        </a:rPr>
                        <a:t>4</a:t>
                      </a:r>
                    </a:p>
                  </a:txBody>
                  <a:tcPr/>
                </a:tc>
                <a:tc>
                  <a:txBody>
                    <a:bodyPr/>
                    <a:lstStyle/>
                    <a:p>
                      <a:pPr algn="ctr"/>
                      <a:r>
                        <a:rPr lang="tr-TR" sz="2000" dirty="0">
                          <a:latin typeface="Tw Cen MT" panose="020B0602020104020603" pitchFamily="34" charset="0"/>
                        </a:rPr>
                        <a:t>3</a:t>
                      </a:r>
                    </a:p>
                  </a:txBody>
                  <a:tcPr/>
                </a:tc>
                <a:tc>
                  <a:txBody>
                    <a:bodyPr/>
                    <a:lstStyle/>
                    <a:p>
                      <a:pPr algn="ctr"/>
                      <a:r>
                        <a:rPr lang="tr-TR" sz="2000" dirty="0">
                          <a:latin typeface="Tw Cen MT" panose="020B0602020104020603" pitchFamily="34" charset="0"/>
                        </a:rPr>
                        <a:t>1</a:t>
                      </a:r>
                    </a:p>
                  </a:txBody>
                  <a:tcPr/>
                </a:tc>
                <a:tc>
                  <a:txBody>
                    <a:bodyPr/>
                    <a:lstStyle/>
                    <a:p>
                      <a:pPr algn="ctr"/>
                      <a:r>
                        <a:rPr lang="tr-TR" sz="2000" dirty="0">
                          <a:latin typeface="Tw Cen MT" panose="020B0602020104020603" pitchFamily="34" charset="0"/>
                        </a:rPr>
                        <a:t>2</a:t>
                      </a:r>
                    </a:p>
                  </a:txBody>
                  <a:tcPr/>
                </a:tc>
                <a:tc>
                  <a:txBody>
                    <a:bodyPr/>
                    <a:lstStyle/>
                    <a:p>
                      <a:pPr algn="ctr"/>
                      <a:r>
                        <a:rPr lang="tr-TR" sz="2000" dirty="0">
                          <a:latin typeface="Tw Cen MT" panose="020B0602020104020603" pitchFamily="34" charset="0"/>
                        </a:rPr>
                        <a:t>10</a:t>
                      </a:r>
                    </a:p>
                  </a:txBody>
                  <a:tcPr/>
                </a:tc>
                <a:extLst>
                  <a:ext uri="{0D108BD9-81ED-4DB2-BD59-A6C34878D82A}">
                    <a16:rowId xmlns:a16="http://schemas.microsoft.com/office/drawing/2014/main" val="2013889456"/>
                  </a:ext>
                </a:extLst>
              </a:tr>
              <a:tr h="773723">
                <a:tc>
                  <a:txBody>
                    <a:bodyPr/>
                    <a:lstStyle/>
                    <a:p>
                      <a:pPr algn="ctr"/>
                      <a:r>
                        <a:rPr lang="tr-TR" sz="2000" dirty="0">
                          <a:latin typeface="Tw Cen MT" panose="020B0602020104020603" pitchFamily="34" charset="0"/>
                        </a:rPr>
                        <a:t>Ölçme Aracının Nitelikleri</a:t>
                      </a:r>
                      <a:endParaRPr lang="tr-TR" sz="2000" b="1" dirty="0">
                        <a:latin typeface="Tw Cen MT" panose="020B0602020104020603" pitchFamily="34" charset="0"/>
                      </a:endParaRPr>
                    </a:p>
                  </a:txBody>
                  <a:tcPr/>
                </a:tc>
                <a:tc>
                  <a:txBody>
                    <a:bodyPr/>
                    <a:lstStyle/>
                    <a:p>
                      <a:pPr algn="ctr"/>
                      <a:r>
                        <a:rPr lang="tr-TR" sz="2000" dirty="0">
                          <a:latin typeface="Tw Cen MT" panose="020B0602020104020603" pitchFamily="34" charset="0"/>
                        </a:rPr>
                        <a:t>4</a:t>
                      </a:r>
                    </a:p>
                  </a:txBody>
                  <a:tcPr/>
                </a:tc>
                <a:tc>
                  <a:txBody>
                    <a:bodyPr/>
                    <a:lstStyle/>
                    <a:p>
                      <a:pPr algn="ctr"/>
                      <a:r>
                        <a:rPr lang="tr-TR" sz="2000" dirty="0">
                          <a:latin typeface="Tw Cen MT" panose="020B0602020104020603" pitchFamily="34" charset="0"/>
                        </a:rPr>
                        <a:t>5</a:t>
                      </a:r>
                    </a:p>
                  </a:txBody>
                  <a:tcPr/>
                </a:tc>
                <a:tc>
                  <a:txBody>
                    <a:bodyPr/>
                    <a:lstStyle/>
                    <a:p>
                      <a:pPr algn="ctr"/>
                      <a:r>
                        <a:rPr lang="tr-TR" sz="2000" dirty="0">
                          <a:latin typeface="Tw Cen MT" panose="020B0602020104020603" pitchFamily="34" charset="0"/>
                        </a:rPr>
                        <a:t>8</a:t>
                      </a:r>
                    </a:p>
                  </a:txBody>
                  <a:tcPr/>
                </a:tc>
                <a:tc>
                  <a:txBody>
                    <a:bodyPr/>
                    <a:lstStyle/>
                    <a:p>
                      <a:pPr algn="ctr"/>
                      <a:r>
                        <a:rPr lang="tr-TR" sz="2000" dirty="0">
                          <a:latin typeface="Tw Cen MT" panose="020B0602020104020603" pitchFamily="34" charset="0"/>
                        </a:rPr>
                        <a:t>3</a:t>
                      </a:r>
                    </a:p>
                  </a:txBody>
                  <a:tcPr/>
                </a:tc>
                <a:tc>
                  <a:txBody>
                    <a:bodyPr/>
                    <a:lstStyle/>
                    <a:p>
                      <a:pPr algn="ctr"/>
                      <a:r>
                        <a:rPr lang="tr-TR" sz="2000" dirty="0">
                          <a:latin typeface="Tw Cen MT" panose="020B0602020104020603" pitchFamily="34" charset="0"/>
                        </a:rPr>
                        <a:t>20</a:t>
                      </a:r>
                    </a:p>
                  </a:txBody>
                  <a:tcPr/>
                </a:tc>
                <a:extLst>
                  <a:ext uri="{0D108BD9-81ED-4DB2-BD59-A6C34878D82A}">
                    <a16:rowId xmlns:a16="http://schemas.microsoft.com/office/drawing/2014/main" val="2628421997"/>
                  </a:ext>
                </a:extLst>
              </a:tr>
              <a:tr h="445990">
                <a:tc>
                  <a:txBody>
                    <a:bodyPr/>
                    <a:lstStyle/>
                    <a:p>
                      <a:pPr algn="ctr"/>
                      <a:r>
                        <a:rPr lang="tr-TR" sz="2000" dirty="0">
                          <a:latin typeface="Tw Cen MT" panose="020B0602020104020603" pitchFamily="34" charset="0"/>
                        </a:rPr>
                        <a:t>Toplam</a:t>
                      </a:r>
                      <a:endParaRPr lang="tr-TR" sz="2000" b="1" dirty="0">
                        <a:latin typeface="Tw Cen MT" panose="020B0602020104020603" pitchFamily="34" charset="0"/>
                      </a:endParaRPr>
                    </a:p>
                  </a:txBody>
                  <a:tcPr/>
                </a:tc>
                <a:tc>
                  <a:txBody>
                    <a:bodyPr/>
                    <a:lstStyle/>
                    <a:p>
                      <a:pPr algn="ctr"/>
                      <a:r>
                        <a:rPr lang="tr-TR" sz="2000" dirty="0">
                          <a:latin typeface="Tw Cen MT" panose="020B0602020104020603" pitchFamily="34" charset="0"/>
                        </a:rPr>
                        <a:t>8</a:t>
                      </a:r>
                    </a:p>
                  </a:txBody>
                  <a:tcPr/>
                </a:tc>
                <a:tc>
                  <a:txBody>
                    <a:bodyPr/>
                    <a:lstStyle/>
                    <a:p>
                      <a:pPr algn="ctr"/>
                      <a:r>
                        <a:rPr lang="tr-TR" sz="2000" dirty="0">
                          <a:latin typeface="Tw Cen MT" panose="020B0602020104020603" pitchFamily="34" charset="0"/>
                        </a:rPr>
                        <a:t>8</a:t>
                      </a:r>
                    </a:p>
                  </a:txBody>
                  <a:tcPr/>
                </a:tc>
                <a:tc>
                  <a:txBody>
                    <a:bodyPr/>
                    <a:lstStyle/>
                    <a:p>
                      <a:pPr algn="ctr"/>
                      <a:r>
                        <a:rPr lang="tr-TR" sz="2000" dirty="0">
                          <a:latin typeface="Tw Cen MT" panose="020B0602020104020603" pitchFamily="34" charset="0"/>
                        </a:rPr>
                        <a:t>9</a:t>
                      </a:r>
                    </a:p>
                  </a:txBody>
                  <a:tcPr/>
                </a:tc>
                <a:tc>
                  <a:txBody>
                    <a:bodyPr/>
                    <a:lstStyle/>
                    <a:p>
                      <a:pPr algn="ctr"/>
                      <a:r>
                        <a:rPr lang="tr-TR" sz="2000" dirty="0">
                          <a:latin typeface="Tw Cen MT" panose="020B0602020104020603" pitchFamily="34" charset="0"/>
                        </a:rPr>
                        <a:t>5</a:t>
                      </a:r>
                    </a:p>
                  </a:txBody>
                  <a:tcPr/>
                </a:tc>
                <a:tc>
                  <a:txBody>
                    <a:bodyPr/>
                    <a:lstStyle/>
                    <a:p>
                      <a:pPr algn="ctr"/>
                      <a:r>
                        <a:rPr lang="tr-TR" sz="2000" dirty="0">
                          <a:latin typeface="Tw Cen MT" panose="020B0602020104020603" pitchFamily="34" charset="0"/>
                        </a:rPr>
                        <a:t>30</a:t>
                      </a:r>
                    </a:p>
                  </a:txBody>
                  <a:tcPr/>
                </a:tc>
                <a:extLst>
                  <a:ext uri="{0D108BD9-81ED-4DB2-BD59-A6C34878D82A}">
                    <a16:rowId xmlns:a16="http://schemas.microsoft.com/office/drawing/2014/main" val="1999212921"/>
                  </a:ext>
                </a:extLst>
              </a:tr>
            </a:tbl>
          </a:graphicData>
        </a:graphic>
      </p:graphicFrame>
    </p:spTree>
    <p:extLst>
      <p:ext uri="{BB962C8B-B14F-4D97-AF65-F5344CB8AC3E}">
        <p14:creationId xmlns:p14="http://schemas.microsoft.com/office/powerpoint/2010/main" val="265726689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1209963" y="895927"/>
            <a:ext cx="4650509" cy="5078313"/>
          </a:xfrm>
          <a:prstGeom prst="roundRect">
            <a:avLst>
              <a:gd name="adj" fmla="val 4713"/>
            </a:avLst>
          </a:prstGeom>
          <a:noFill/>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latin typeface="Tw Cen MT" panose="020B0602020104020603" pitchFamily="34" charset="0"/>
            </a:endParaRPr>
          </a:p>
        </p:txBody>
      </p:sp>
      <p:sp>
        <p:nvSpPr>
          <p:cNvPr id="2" name="Metin kutusu 1"/>
          <p:cNvSpPr txBox="1"/>
          <p:nvPr/>
        </p:nvSpPr>
        <p:spPr>
          <a:xfrm>
            <a:off x="1427018" y="1128554"/>
            <a:ext cx="4433454" cy="4662815"/>
          </a:xfrm>
          <a:prstGeom prst="rect">
            <a:avLst/>
          </a:prstGeom>
          <a:noFill/>
        </p:spPr>
        <p:txBody>
          <a:bodyPr wrap="square" rtlCol="0">
            <a:spAutoFit/>
          </a:bodyPr>
          <a:lstStyle/>
          <a:p>
            <a:pPr>
              <a:lnSpc>
                <a:spcPct val="150000"/>
              </a:lnSpc>
            </a:pPr>
            <a:r>
              <a:rPr lang="tr-TR" b="1" dirty="0">
                <a:latin typeface="Tw Cen MT" panose="020B0602020104020603" pitchFamily="34" charset="0"/>
                <a:cs typeface="Times New Roman" panose="02020603050405020304" pitchFamily="18" charset="0"/>
              </a:rPr>
              <a:t>EĞİTİM PROGRAMI</a:t>
            </a:r>
            <a:endParaRPr lang="tr-TR" dirty="0">
              <a:latin typeface="Tw Cen MT" panose="020B0602020104020603" pitchFamily="34" charset="0"/>
              <a:cs typeface="Times New Roman" panose="02020603050405020304" pitchFamily="18" charset="0"/>
            </a:endParaRPr>
          </a:p>
          <a:p>
            <a:pPr marL="342900" indent="-342900">
              <a:lnSpc>
                <a:spcPct val="150000"/>
              </a:lnSpc>
              <a:buAutoNum type="arabicPeriod"/>
            </a:pPr>
            <a:r>
              <a:rPr lang="tr-TR" dirty="0">
                <a:latin typeface="Tw Cen MT" panose="020B0602020104020603" pitchFamily="34" charset="0"/>
                <a:cs typeface="Times New Roman" panose="02020603050405020304" pitchFamily="18" charset="0"/>
              </a:rPr>
              <a:t>Temel Kavramlar</a:t>
            </a:r>
          </a:p>
          <a:p>
            <a:pPr marL="342900" indent="-342900">
              <a:lnSpc>
                <a:spcPct val="150000"/>
              </a:lnSpc>
              <a:buAutoNum type="arabicPeriod"/>
            </a:pPr>
            <a:r>
              <a:rPr lang="tr-TR" dirty="0">
                <a:latin typeface="Tw Cen MT" panose="020B0602020104020603" pitchFamily="34" charset="0"/>
                <a:cs typeface="Times New Roman" panose="02020603050405020304" pitchFamily="18" charset="0"/>
              </a:rPr>
              <a:t>Değerlendirme Türleri</a:t>
            </a:r>
          </a:p>
          <a:p>
            <a:pPr marL="342900" indent="-342900">
              <a:lnSpc>
                <a:spcPct val="150000"/>
              </a:lnSpc>
              <a:buAutoNum type="arabicPeriod"/>
            </a:pPr>
            <a:r>
              <a:rPr lang="tr-TR" dirty="0">
                <a:latin typeface="Tw Cen MT" panose="020B0602020104020603" pitchFamily="34" charset="0"/>
                <a:cs typeface="Times New Roman" panose="02020603050405020304" pitchFamily="18" charset="0"/>
              </a:rPr>
              <a:t>Testin Kapsamının Belirlenmesi</a:t>
            </a:r>
          </a:p>
          <a:p>
            <a:pPr marL="342900" indent="-342900">
              <a:lnSpc>
                <a:spcPct val="150000"/>
              </a:lnSpc>
              <a:buAutoNum type="arabicPeriod"/>
            </a:pPr>
            <a:r>
              <a:rPr lang="tr-TR" dirty="0">
                <a:latin typeface="Tw Cen MT" panose="020B0602020104020603" pitchFamily="34" charset="0"/>
                <a:cs typeface="Times New Roman" panose="02020603050405020304" pitchFamily="18" charset="0"/>
              </a:rPr>
              <a:t>Test Türleri</a:t>
            </a:r>
          </a:p>
          <a:p>
            <a:pPr marL="342900" indent="-342900">
              <a:lnSpc>
                <a:spcPct val="150000"/>
              </a:lnSpc>
              <a:buAutoNum type="arabicPeriod"/>
            </a:pPr>
            <a:r>
              <a:rPr lang="tr-TR" dirty="0">
                <a:latin typeface="Tw Cen MT" panose="020B0602020104020603" pitchFamily="34" charset="0"/>
                <a:cs typeface="Times New Roman" panose="02020603050405020304" pitchFamily="18" charset="0"/>
              </a:rPr>
              <a:t>Testlerin Puanlanması</a:t>
            </a:r>
          </a:p>
          <a:p>
            <a:pPr marL="342900" indent="-342900">
              <a:lnSpc>
                <a:spcPct val="150000"/>
              </a:lnSpc>
              <a:buAutoNum type="arabicPeriod"/>
            </a:pPr>
            <a:r>
              <a:rPr lang="tr-TR" dirty="0">
                <a:latin typeface="Tw Cen MT" panose="020B0602020104020603" pitchFamily="34" charset="0"/>
                <a:cs typeface="Times New Roman" panose="02020603050405020304" pitchFamily="18" charset="0"/>
              </a:rPr>
              <a:t>Madde Analizleri</a:t>
            </a:r>
          </a:p>
          <a:p>
            <a:pPr marL="342900" indent="-342900">
              <a:lnSpc>
                <a:spcPct val="150000"/>
              </a:lnSpc>
              <a:buAutoNum type="arabicPeriod"/>
            </a:pPr>
            <a:r>
              <a:rPr lang="tr-TR" dirty="0">
                <a:latin typeface="Tw Cen MT" panose="020B0602020104020603" pitchFamily="34" charset="0"/>
                <a:cs typeface="Times New Roman" panose="02020603050405020304" pitchFamily="18" charset="0"/>
              </a:rPr>
              <a:t>Test Sonuçlarına İlişkin Geri Bildirim Verilmesi</a:t>
            </a:r>
          </a:p>
          <a:p>
            <a:pPr marL="342900" indent="-342900">
              <a:lnSpc>
                <a:spcPct val="150000"/>
              </a:lnSpc>
              <a:buAutoNum type="arabicPeriod"/>
            </a:pPr>
            <a:r>
              <a:rPr lang="tr-TR" dirty="0">
                <a:latin typeface="Tw Cen MT" panose="020B0602020104020603" pitchFamily="34" charset="0"/>
                <a:cs typeface="Times New Roman" panose="02020603050405020304" pitchFamily="18" charset="0"/>
              </a:rPr>
              <a:t>Standart Başarı Testleri İle Öğretmen Yapımı Başarı Testleri Arasındaki Farklar</a:t>
            </a:r>
          </a:p>
        </p:txBody>
      </p:sp>
      <p:sp>
        <p:nvSpPr>
          <p:cNvPr id="5" name="Metin kutusu 4"/>
          <p:cNvSpPr txBox="1"/>
          <p:nvPr/>
        </p:nvSpPr>
        <p:spPr>
          <a:xfrm>
            <a:off x="6228163" y="4448915"/>
            <a:ext cx="5571134" cy="523220"/>
          </a:xfrm>
          <a:prstGeom prst="rect">
            <a:avLst/>
          </a:prstGeom>
          <a:noFill/>
        </p:spPr>
        <p:txBody>
          <a:bodyPr wrap="square" rtlCol="0">
            <a:spAutoFit/>
          </a:bodyPr>
          <a:lstStyle/>
          <a:p>
            <a:pPr algn="ctr"/>
            <a:r>
              <a:rPr lang="tr-TR" sz="2800" dirty="0">
                <a:latin typeface="Tw Cen MT" panose="020B0602020104020603" pitchFamily="34" charset="0"/>
              </a:rPr>
              <a:t>Burdur Ölçme Değerlendirme Merkezi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279" y="1128554"/>
            <a:ext cx="2933329" cy="292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79674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odsgm.meb.gov.tr/kurslar/img/sisbanner.jpg"/>
          <p:cNvPicPr>
            <a:picLocks noChangeAspect="1" noChangeArrowheads="1"/>
          </p:cNvPicPr>
          <p:nvPr/>
        </p:nvPicPr>
        <p:blipFill rotWithShape="1">
          <a:blip r:embed="rId2">
            <a:extLst>
              <a:ext uri="{28A0092B-C50C-407E-A947-70E740481C1C}">
                <a14:useLocalDpi xmlns:a14="http://schemas.microsoft.com/office/drawing/2010/main" val="0"/>
              </a:ext>
            </a:extLst>
          </a:blip>
          <a:srcRect l="45129" t="67885" r="28217"/>
          <a:stretch/>
        </p:blipFill>
        <p:spPr bwMode="auto">
          <a:xfrm>
            <a:off x="9865087" y="8108526"/>
            <a:ext cx="1817478" cy="16813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025236" y="635698"/>
            <a:ext cx="4119418" cy="369332"/>
          </a:xfrm>
          <a:prstGeom prst="rect">
            <a:avLst/>
          </a:prstGeom>
          <a:noFill/>
        </p:spPr>
        <p:txBody>
          <a:bodyPr wrap="square" rtlCol="0">
            <a:spAutoFit/>
          </a:bodyPr>
          <a:lstStyle/>
          <a:p>
            <a:r>
              <a:rPr lang="tr-TR" b="1" dirty="0">
                <a:latin typeface="Tw Cen MT" panose="020B0602020104020603" pitchFamily="34" charset="0"/>
                <a:cs typeface="Times New Roman" panose="02020603050405020304" pitchFamily="18" charset="0"/>
              </a:rPr>
              <a:t>4. TEST TÜRLERİ</a:t>
            </a:r>
          </a:p>
        </p:txBody>
      </p:sp>
      <p:grpSp>
        <p:nvGrpSpPr>
          <p:cNvPr id="35" name="Grup 34"/>
          <p:cNvGrpSpPr/>
          <p:nvPr/>
        </p:nvGrpSpPr>
        <p:grpSpPr>
          <a:xfrm>
            <a:off x="4437615" y="1247545"/>
            <a:ext cx="3242877" cy="600364"/>
            <a:chOff x="4132815" y="1295240"/>
            <a:chExt cx="3242877" cy="600364"/>
          </a:xfrm>
        </p:grpSpPr>
        <p:sp>
          <p:nvSpPr>
            <p:cNvPr id="32" name="Yuvarlatılmış Dikdörtgen 31"/>
            <p:cNvSpPr/>
            <p:nvPr/>
          </p:nvSpPr>
          <p:spPr>
            <a:xfrm>
              <a:off x="4132815" y="1295240"/>
              <a:ext cx="3242877" cy="6003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latin typeface="Tw Cen MT" panose="020B0602020104020603" pitchFamily="34" charset="0"/>
              </a:endParaRPr>
            </a:p>
          </p:txBody>
        </p:sp>
        <p:sp>
          <p:nvSpPr>
            <p:cNvPr id="7" name="Dikdörtgen 6"/>
            <p:cNvSpPr/>
            <p:nvPr/>
          </p:nvSpPr>
          <p:spPr>
            <a:xfrm>
              <a:off x="4993950" y="1424771"/>
              <a:ext cx="1514967" cy="369332"/>
            </a:xfrm>
            <a:prstGeom prst="rect">
              <a:avLst/>
            </a:prstGeom>
          </p:spPr>
          <p:txBody>
            <a:bodyPr wrap="none">
              <a:spAutoFit/>
            </a:bodyPr>
            <a:lstStyle/>
            <a:p>
              <a:pPr lvl="0"/>
              <a:r>
                <a:rPr lang="tr-TR" b="1" dirty="0">
                  <a:solidFill>
                    <a:sysClr val="windowText" lastClr="000000"/>
                  </a:solidFill>
                  <a:latin typeface="Tw Cen MT" panose="020B0602020104020603" pitchFamily="34" charset="0"/>
                  <a:cs typeface="Times New Roman" panose="02020603050405020304" pitchFamily="18" charset="0"/>
                </a:rPr>
                <a:t>Madde Türleri</a:t>
              </a:r>
            </a:p>
          </p:txBody>
        </p:sp>
      </p:grpSp>
      <p:grpSp>
        <p:nvGrpSpPr>
          <p:cNvPr id="33" name="Grup 32"/>
          <p:cNvGrpSpPr/>
          <p:nvPr/>
        </p:nvGrpSpPr>
        <p:grpSpPr>
          <a:xfrm>
            <a:off x="1462591" y="2760702"/>
            <a:ext cx="3242877" cy="600364"/>
            <a:chOff x="2745263" y="2156494"/>
            <a:chExt cx="3242877" cy="600364"/>
          </a:xfrm>
        </p:grpSpPr>
        <p:sp>
          <p:nvSpPr>
            <p:cNvPr id="29" name="Yuvarlatılmış Dikdörtgen 28"/>
            <p:cNvSpPr/>
            <p:nvPr/>
          </p:nvSpPr>
          <p:spPr>
            <a:xfrm>
              <a:off x="2745263" y="2156494"/>
              <a:ext cx="3242877" cy="6003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latin typeface="Tw Cen MT" panose="020B0602020104020603" pitchFamily="34" charset="0"/>
              </a:endParaRPr>
            </a:p>
          </p:txBody>
        </p:sp>
        <p:sp>
          <p:nvSpPr>
            <p:cNvPr id="8" name="Dikdörtgen 7"/>
            <p:cNvSpPr/>
            <p:nvPr/>
          </p:nvSpPr>
          <p:spPr>
            <a:xfrm>
              <a:off x="3308515" y="2272010"/>
              <a:ext cx="2116374" cy="369332"/>
            </a:xfrm>
            <a:prstGeom prst="rect">
              <a:avLst/>
            </a:prstGeom>
          </p:spPr>
          <p:txBody>
            <a:bodyPr wrap="square">
              <a:spAutoFit/>
            </a:bodyPr>
            <a:lstStyle/>
            <a:p>
              <a:pPr lvl="0" algn="ctr"/>
              <a:r>
                <a:rPr lang="tr-TR" dirty="0">
                  <a:solidFill>
                    <a:sysClr val="windowText" lastClr="000000"/>
                  </a:solidFill>
                  <a:latin typeface="Tw Cen MT" panose="020B0602020104020603" pitchFamily="34" charset="0"/>
                  <a:cs typeface="Times New Roman" panose="02020603050405020304" pitchFamily="18" charset="0"/>
                </a:rPr>
                <a:t>Seçme Gerektiren</a:t>
              </a:r>
            </a:p>
          </p:txBody>
        </p:sp>
      </p:grpSp>
      <p:grpSp>
        <p:nvGrpSpPr>
          <p:cNvPr id="34" name="Grup 33"/>
          <p:cNvGrpSpPr/>
          <p:nvPr/>
        </p:nvGrpSpPr>
        <p:grpSpPr>
          <a:xfrm>
            <a:off x="7495502" y="2760702"/>
            <a:ext cx="3242877" cy="600364"/>
            <a:chOff x="6244786" y="2156494"/>
            <a:chExt cx="3242877" cy="600364"/>
          </a:xfrm>
        </p:grpSpPr>
        <p:sp>
          <p:nvSpPr>
            <p:cNvPr id="31" name="Yuvarlatılmış Dikdörtgen 30"/>
            <p:cNvSpPr/>
            <p:nvPr/>
          </p:nvSpPr>
          <p:spPr>
            <a:xfrm>
              <a:off x="6244786" y="2156494"/>
              <a:ext cx="3242877" cy="6003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latin typeface="Tw Cen MT" panose="020B0602020104020603" pitchFamily="34" charset="0"/>
              </a:endParaRPr>
            </a:p>
          </p:txBody>
        </p:sp>
        <p:sp>
          <p:nvSpPr>
            <p:cNvPr id="9" name="Dikdörtgen 8"/>
            <p:cNvSpPr/>
            <p:nvPr/>
          </p:nvSpPr>
          <p:spPr>
            <a:xfrm>
              <a:off x="6255941" y="2267195"/>
              <a:ext cx="3220568" cy="369332"/>
            </a:xfrm>
            <a:prstGeom prst="rect">
              <a:avLst/>
            </a:prstGeom>
          </p:spPr>
          <p:txBody>
            <a:bodyPr wrap="square">
              <a:spAutoFit/>
            </a:bodyPr>
            <a:lstStyle/>
            <a:p>
              <a:pPr lvl="0" algn="ctr"/>
              <a:r>
                <a:rPr lang="tr-TR" dirty="0">
                  <a:solidFill>
                    <a:sysClr val="windowText" lastClr="000000"/>
                  </a:solidFill>
                  <a:latin typeface="Tw Cen MT" panose="020B0602020104020603" pitchFamily="34" charset="0"/>
                  <a:cs typeface="Times New Roman" panose="02020603050405020304" pitchFamily="18" charset="0"/>
                </a:rPr>
                <a:t>Yapılandırmaya Dayalı Testler</a:t>
              </a:r>
            </a:p>
          </p:txBody>
        </p:sp>
      </p:grpSp>
      <p:grpSp>
        <p:nvGrpSpPr>
          <p:cNvPr id="26" name="Grup 25"/>
          <p:cNvGrpSpPr/>
          <p:nvPr/>
        </p:nvGrpSpPr>
        <p:grpSpPr>
          <a:xfrm>
            <a:off x="2335886" y="4385801"/>
            <a:ext cx="1496291" cy="738664"/>
            <a:chOff x="2522439" y="3625380"/>
            <a:chExt cx="1496291" cy="738664"/>
          </a:xfrm>
        </p:grpSpPr>
        <p:sp>
          <p:nvSpPr>
            <p:cNvPr id="23" name="Yuvarlatılmış Dikdörtgen 22"/>
            <p:cNvSpPr/>
            <p:nvPr/>
          </p:nvSpPr>
          <p:spPr>
            <a:xfrm>
              <a:off x="2522439" y="3678320"/>
              <a:ext cx="1496291" cy="6003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latin typeface="Tw Cen MT" panose="020B0602020104020603" pitchFamily="34" charset="0"/>
              </a:endParaRPr>
            </a:p>
          </p:txBody>
        </p:sp>
        <p:sp>
          <p:nvSpPr>
            <p:cNvPr id="10" name="Dikdörtgen 9"/>
            <p:cNvSpPr/>
            <p:nvPr/>
          </p:nvSpPr>
          <p:spPr>
            <a:xfrm>
              <a:off x="2696434" y="3625380"/>
              <a:ext cx="1148299" cy="738664"/>
            </a:xfrm>
            <a:prstGeom prst="rect">
              <a:avLst/>
            </a:prstGeom>
          </p:spPr>
          <p:txBody>
            <a:bodyPr wrap="square">
              <a:spAutoFit/>
            </a:bodyPr>
            <a:lstStyle/>
            <a:p>
              <a:pPr lvl="0" algn="ctr"/>
              <a:r>
                <a:rPr lang="tr-TR" dirty="0">
                  <a:solidFill>
                    <a:sysClr val="windowText" lastClr="000000"/>
                  </a:solidFill>
                  <a:latin typeface="Tw Cen MT" panose="020B0602020104020603" pitchFamily="34" charset="0"/>
                  <a:cs typeface="Times New Roman" panose="02020603050405020304" pitchFamily="18" charset="0"/>
                </a:rPr>
                <a:t>Doğru-Yanlı</a:t>
              </a:r>
              <a:r>
                <a:rPr lang="tr-TR" sz="2400" dirty="0">
                  <a:solidFill>
                    <a:sysClr val="windowText" lastClr="000000"/>
                  </a:solidFill>
                  <a:latin typeface="Tw Cen MT" panose="020B0602020104020603" pitchFamily="34" charset="0"/>
                </a:rPr>
                <a:t>ş</a:t>
              </a:r>
            </a:p>
          </p:txBody>
        </p:sp>
      </p:grpSp>
      <p:grpSp>
        <p:nvGrpSpPr>
          <p:cNvPr id="25" name="Grup 24"/>
          <p:cNvGrpSpPr/>
          <p:nvPr/>
        </p:nvGrpSpPr>
        <p:grpSpPr>
          <a:xfrm>
            <a:off x="4093780" y="4438741"/>
            <a:ext cx="1496291" cy="600364"/>
            <a:chOff x="4460222" y="3678320"/>
            <a:chExt cx="1496291" cy="600364"/>
          </a:xfrm>
        </p:grpSpPr>
        <p:sp>
          <p:nvSpPr>
            <p:cNvPr id="19" name="Yuvarlatılmış Dikdörtgen 18"/>
            <p:cNvSpPr/>
            <p:nvPr/>
          </p:nvSpPr>
          <p:spPr>
            <a:xfrm>
              <a:off x="4460222" y="3678320"/>
              <a:ext cx="1496291" cy="6003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latin typeface="Tw Cen MT" panose="020B0602020104020603" pitchFamily="34" charset="0"/>
              </a:endParaRPr>
            </a:p>
          </p:txBody>
        </p:sp>
        <p:sp>
          <p:nvSpPr>
            <p:cNvPr id="11" name="Dikdörtgen 10"/>
            <p:cNvSpPr/>
            <p:nvPr/>
          </p:nvSpPr>
          <p:spPr>
            <a:xfrm>
              <a:off x="4632039" y="3793836"/>
              <a:ext cx="1070934" cy="369332"/>
            </a:xfrm>
            <a:prstGeom prst="rect">
              <a:avLst/>
            </a:prstGeom>
          </p:spPr>
          <p:txBody>
            <a:bodyPr wrap="none">
              <a:spAutoFit/>
            </a:bodyPr>
            <a:lstStyle/>
            <a:p>
              <a:pPr lvl="0"/>
              <a:r>
                <a:rPr lang="tr-TR" dirty="0">
                  <a:solidFill>
                    <a:sysClr val="windowText" lastClr="000000"/>
                  </a:solidFill>
                  <a:latin typeface="Tw Cen MT" panose="020B0602020104020603" pitchFamily="34" charset="0"/>
                  <a:cs typeface="Times New Roman" panose="02020603050405020304" pitchFamily="18" charset="0"/>
                </a:rPr>
                <a:t>Eşleştirme</a:t>
              </a:r>
            </a:p>
          </p:txBody>
        </p:sp>
      </p:grpSp>
      <p:grpSp>
        <p:nvGrpSpPr>
          <p:cNvPr id="27" name="Grup 26"/>
          <p:cNvGrpSpPr/>
          <p:nvPr/>
        </p:nvGrpSpPr>
        <p:grpSpPr>
          <a:xfrm>
            <a:off x="577048" y="4431967"/>
            <a:ext cx="1496291" cy="646331"/>
            <a:chOff x="577048" y="3671546"/>
            <a:chExt cx="1496291" cy="646331"/>
          </a:xfrm>
        </p:grpSpPr>
        <p:sp>
          <p:nvSpPr>
            <p:cNvPr id="24" name="Yuvarlatılmış Dikdörtgen 23"/>
            <p:cNvSpPr/>
            <p:nvPr/>
          </p:nvSpPr>
          <p:spPr>
            <a:xfrm>
              <a:off x="577048" y="3678320"/>
              <a:ext cx="1496291" cy="6003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latin typeface="Tw Cen MT" panose="020B0602020104020603" pitchFamily="34" charset="0"/>
              </a:endParaRPr>
            </a:p>
          </p:txBody>
        </p:sp>
        <p:sp>
          <p:nvSpPr>
            <p:cNvPr id="12" name="Dikdörtgen 11"/>
            <p:cNvSpPr/>
            <p:nvPr/>
          </p:nvSpPr>
          <p:spPr>
            <a:xfrm>
              <a:off x="691813" y="3671546"/>
              <a:ext cx="1265382" cy="646331"/>
            </a:xfrm>
            <a:prstGeom prst="rect">
              <a:avLst/>
            </a:prstGeom>
          </p:spPr>
          <p:txBody>
            <a:bodyPr wrap="square">
              <a:spAutoFit/>
            </a:bodyPr>
            <a:lstStyle/>
            <a:p>
              <a:pPr lvl="0" algn="ctr"/>
              <a:r>
                <a:rPr lang="tr-TR" dirty="0">
                  <a:solidFill>
                    <a:sysClr val="windowText" lastClr="000000"/>
                  </a:solidFill>
                  <a:latin typeface="Tw Cen MT" panose="020B0602020104020603" pitchFamily="34" charset="0"/>
                  <a:cs typeface="Times New Roman" panose="02020603050405020304" pitchFamily="18" charset="0"/>
                </a:rPr>
                <a:t>Çoktan Seçmeli</a:t>
              </a:r>
            </a:p>
          </p:txBody>
        </p:sp>
      </p:grpSp>
      <p:grpSp>
        <p:nvGrpSpPr>
          <p:cNvPr id="20" name="Grup 19"/>
          <p:cNvGrpSpPr/>
          <p:nvPr/>
        </p:nvGrpSpPr>
        <p:grpSpPr>
          <a:xfrm>
            <a:off x="6674183" y="4415758"/>
            <a:ext cx="1496291" cy="646331"/>
            <a:chOff x="6674183" y="3655337"/>
            <a:chExt cx="1496291" cy="646331"/>
          </a:xfrm>
        </p:grpSpPr>
        <p:sp>
          <p:nvSpPr>
            <p:cNvPr id="16" name="Yuvarlatılmış Dikdörtgen 15"/>
            <p:cNvSpPr/>
            <p:nvPr/>
          </p:nvSpPr>
          <p:spPr>
            <a:xfrm>
              <a:off x="6674183" y="3678320"/>
              <a:ext cx="1496291" cy="6003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latin typeface="Tw Cen MT" panose="020B0602020104020603" pitchFamily="34" charset="0"/>
              </a:endParaRPr>
            </a:p>
          </p:txBody>
        </p:sp>
        <p:sp>
          <p:nvSpPr>
            <p:cNvPr id="13" name="Dikdörtgen 12"/>
            <p:cNvSpPr/>
            <p:nvPr/>
          </p:nvSpPr>
          <p:spPr>
            <a:xfrm>
              <a:off x="6735133" y="3655337"/>
              <a:ext cx="1374393" cy="646331"/>
            </a:xfrm>
            <a:prstGeom prst="rect">
              <a:avLst/>
            </a:prstGeom>
          </p:spPr>
          <p:txBody>
            <a:bodyPr wrap="square">
              <a:spAutoFit/>
            </a:bodyPr>
            <a:lstStyle/>
            <a:p>
              <a:pPr lvl="0" algn="ctr"/>
              <a:r>
                <a:rPr lang="tr-TR" dirty="0">
                  <a:solidFill>
                    <a:sysClr val="windowText" lastClr="000000"/>
                  </a:solidFill>
                  <a:latin typeface="Tw Cen MT" panose="020B0602020104020603" pitchFamily="34" charset="0"/>
                  <a:cs typeface="Times New Roman" panose="02020603050405020304" pitchFamily="18" charset="0"/>
                </a:rPr>
                <a:t>Uzun Yanıtlı (</a:t>
              </a:r>
              <a:r>
                <a:rPr lang="tr-TR" dirty="0" err="1">
                  <a:solidFill>
                    <a:sysClr val="windowText" lastClr="000000"/>
                  </a:solidFill>
                  <a:latin typeface="Tw Cen MT" panose="020B0602020104020603" pitchFamily="34" charset="0"/>
                  <a:cs typeface="Times New Roman" panose="02020603050405020304" pitchFamily="18" charset="0"/>
                </a:rPr>
                <a:t>Essay</a:t>
              </a:r>
              <a:r>
                <a:rPr lang="tr-TR" dirty="0">
                  <a:solidFill>
                    <a:sysClr val="windowText" lastClr="000000"/>
                  </a:solidFill>
                  <a:latin typeface="Tw Cen MT" panose="020B0602020104020603" pitchFamily="34" charset="0"/>
                  <a:cs typeface="Times New Roman" panose="02020603050405020304" pitchFamily="18" charset="0"/>
                </a:rPr>
                <a:t>)</a:t>
              </a:r>
            </a:p>
          </p:txBody>
        </p:sp>
      </p:grpSp>
      <p:grpSp>
        <p:nvGrpSpPr>
          <p:cNvPr id="21" name="Grup 20"/>
          <p:cNvGrpSpPr/>
          <p:nvPr/>
        </p:nvGrpSpPr>
        <p:grpSpPr>
          <a:xfrm>
            <a:off x="8368796" y="4415758"/>
            <a:ext cx="1496291" cy="646331"/>
            <a:chOff x="8613820" y="3655337"/>
            <a:chExt cx="1496291" cy="646331"/>
          </a:xfrm>
        </p:grpSpPr>
        <p:sp>
          <p:nvSpPr>
            <p:cNvPr id="17" name="Yuvarlatılmış Dikdörtgen 16"/>
            <p:cNvSpPr/>
            <p:nvPr/>
          </p:nvSpPr>
          <p:spPr>
            <a:xfrm>
              <a:off x="8613820" y="3678320"/>
              <a:ext cx="1496291" cy="6003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latin typeface="Tw Cen MT" panose="020B0602020104020603" pitchFamily="34" charset="0"/>
              </a:endParaRPr>
            </a:p>
          </p:txBody>
        </p:sp>
        <p:sp>
          <p:nvSpPr>
            <p:cNvPr id="14" name="Dikdörtgen 13"/>
            <p:cNvSpPr/>
            <p:nvPr/>
          </p:nvSpPr>
          <p:spPr>
            <a:xfrm>
              <a:off x="8674770" y="3655337"/>
              <a:ext cx="1374393" cy="646331"/>
            </a:xfrm>
            <a:prstGeom prst="rect">
              <a:avLst/>
            </a:prstGeom>
          </p:spPr>
          <p:txBody>
            <a:bodyPr wrap="square">
              <a:spAutoFit/>
            </a:bodyPr>
            <a:lstStyle/>
            <a:p>
              <a:pPr lvl="0" algn="ctr"/>
              <a:r>
                <a:rPr lang="tr-TR" dirty="0">
                  <a:solidFill>
                    <a:sysClr val="windowText" lastClr="000000"/>
                  </a:solidFill>
                  <a:latin typeface="Tw Cen MT" panose="020B0602020104020603" pitchFamily="34" charset="0"/>
                  <a:cs typeface="Times New Roman" panose="02020603050405020304" pitchFamily="18" charset="0"/>
                </a:rPr>
                <a:t>Sözlü Sınavlar</a:t>
              </a:r>
            </a:p>
          </p:txBody>
        </p:sp>
      </p:grpSp>
      <p:grpSp>
        <p:nvGrpSpPr>
          <p:cNvPr id="22" name="Grup 21"/>
          <p:cNvGrpSpPr/>
          <p:nvPr/>
        </p:nvGrpSpPr>
        <p:grpSpPr>
          <a:xfrm>
            <a:off x="10063409" y="4415758"/>
            <a:ext cx="1496291" cy="646331"/>
            <a:chOff x="10368729" y="3655337"/>
            <a:chExt cx="1496291" cy="646331"/>
          </a:xfrm>
        </p:grpSpPr>
        <p:sp>
          <p:nvSpPr>
            <p:cNvPr id="18" name="Yuvarlatılmış Dikdörtgen 17"/>
            <p:cNvSpPr/>
            <p:nvPr/>
          </p:nvSpPr>
          <p:spPr>
            <a:xfrm>
              <a:off x="10368729" y="3678320"/>
              <a:ext cx="1496291" cy="6003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latin typeface="Tw Cen MT" panose="020B0602020104020603" pitchFamily="34" charset="0"/>
              </a:endParaRPr>
            </a:p>
          </p:txBody>
        </p:sp>
        <p:sp>
          <p:nvSpPr>
            <p:cNvPr id="15" name="Dikdörtgen 14"/>
            <p:cNvSpPr/>
            <p:nvPr/>
          </p:nvSpPr>
          <p:spPr>
            <a:xfrm>
              <a:off x="10429679" y="3655337"/>
              <a:ext cx="1374393" cy="646331"/>
            </a:xfrm>
            <a:prstGeom prst="rect">
              <a:avLst/>
            </a:prstGeom>
          </p:spPr>
          <p:txBody>
            <a:bodyPr wrap="square">
              <a:spAutoFit/>
            </a:bodyPr>
            <a:lstStyle/>
            <a:p>
              <a:pPr lvl="0" algn="ctr"/>
              <a:r>
                <a:rPr lang="tr-TR" dirty="0">
                  <a:solidFill>
                    <a:sysClr val="windowText" lastClr="000000"/>
                  </a:solidFill>
                  <a:latin typeface="Tw Cen MT" panose="020B0602020104020603" pitchFamily="34" charset="0"/>
                  <a:cs typeface="Times New Roman" panose="02020603050405020304" pitchFamily="18" charset="0"/>
                </a:rPr>
                <a:t>Performans Testleri</a:t>
              </a:r>
            </a:p>
          </p:txBody>
        </p:sp>
      </p:grpSp>
      <p:cxnSp>
        <p:nvCxnSpPr>
          <p:cNvPr id="36" name="Düz Bağlayıcı 35"/>
          <p:cNvCxnSpPr/>
          <p:nvPr/>
        </p:nvCxnSpPr>
        <p:spPr>
          <a:xfrm>
            <a:off x="3084945" y="1963607"/>
            <a:ext cx="6086764"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37" name="Düz Ok Bağlayıcısı 36"/>
          <p:cNvCxnSpPr/>
          <p:nvPr/>
        </p:nvCxnSpPr>
        <p:spPr>
          <a:xfrm>
            <a:off x="3075708" y="1963607"/>
            <a:ext cx="0" cy="498764"/>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38" name="Düz Ok Bağlayıcısı 37"/>
          <p:cNvCxnSpPr/>
          <p:nvPr/>
        </p:nvCxnSpPr>
        <p:spPr>
          <a:xfrm>
            <a:off x="9171709" y="1963607"/>
            <a:ext cx="0" cy="498764"/>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4" name="Düz Ok Bağlayıcısı 43"/>
          <p:cNvCxnSpPr/>
          <p:nvPr/>
        </p:nvCxnSpPr>
        <p:spPr>
          <a:xfrm>
            <a:off x="1339272" y="3887037"/>
            <a:ext cx="0" cy="498764"/>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5" name="Düz Ok Bağlayıcısı 44"/>
          <p:cNvCxnSpPr/>
          <p:nvPr/>
        </p:nvCxnSpPr>
        <p:spPr>
          <a:xfrm>
            <a:off x="3057235" y="3887037"/>
            <a:ext cx="0" cy="498764"/>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6" name="Düz Ok Bağlayıcısı 45"/>
          <p:cNvCxnSpPr/>
          <p:nvPr/>
        </p:nvCxnSpPr>
        <p:spPr>
          <a:xfrm>
            <a:off x="4830617" y="3887037"/>
            <a:ext cx="0" cy="498764"/>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7" name="Düz Ok Bağlayıcısı 46"/>
          <p:cNvCxnSpPr/>
          <p:nvPr/>
        </p:nvCxnSpPr>
        <p:spPr>
          <a:xfrm>
            <a:off x="7407563" y="3887037"/>
            <a:ext cx="0" cy="498764"/>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8" name="Düz Ok Bağlayıcısı 47"/>
          <p:cNvCxnSpPr/>
          <p:nvPr/>
        </p:nvCxnSpPr>
        <p:spPr>
          <a:xfrm>
            <a:off x="9088581" y="3887037"/>
            <a:ext cx="0" cy="498764"/>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9" name="Düz Ok Bağlayıcısı 48"/>
          <p:cNvCxnSpPr/>
          <p:nvPr/>
        </p:nvCxnSpPr>
        <p:spPr>
          <a:xfrm>
            <a:off x="10908144" y="3887037"/>
            <a:ext cx="0" cy="498764"/>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50" name="Düz Bağlayıcı 49"/>
          <p:cNvCxnSpPr/>
          <p:nvPr/>
        </p:nvCxnSpPr>
        <p:spPr>
          <a:xfrm>
            <a:off x="1320799" y="3887037"/>
            <a:ext cx="3509818"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52" name="Düz Bağlayıcı 51"/>
          <p:cNvCxnSpPr/>
          <p:nvPr/>
        </p:nvCxnSpPr>
        <p:spPr>
          <a:xfrm>
            <a:off x="7407563" y="3887037"/>
            <a:ext cx="3509818" cy="0"/>
          </a:xfrm>
          <a:prstGeom prst="line">
            <a:avLst/>
          </a:prstGeom>
          <a:ln w="3810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08090889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6319"/>
            <a:ext cx="10433489" cy="3416320"/>
          </a:xfrm>
          <a:prstGeom prst="rect">
            <a:avLst/>
          </a:prstGeom>
        </p:spPr>
        <p:txBody>
          <a:bodyPr wrap="square">
            <a:spAutoFit/>
          </a:bodyPr>
          <a:lstStyle/>
          <a:p>
            <a:pPr>
              <a:lnSpc>
                <a:spcPct val="150000"/>
              </a:lnSpc>
            </a:pPr>
            <a:r>
              <a:rPr lang="tr-TR" b="1" i="0" u="none" strike="noStrike" baseline="0" dirty="0">
                <a:solidFill>
                  <a:srgbClr val="000000"/>
                </a:solidFill>
                <a:latin typeface="Tw Cen MT" panose="020B0602020104020603" pitchFamily="34" charset="0"/>
              </a:rPr>
              <a:t>Seçmeye Dayalı Testler: </a:t>
            </a:r>
          </a:p>
          <a:p>
            <a:pPr>
              <a:lnSpc>
                <a:spcPct val="150000"/>
              </a:lnSpc>
            </a:pPr>
            <a:r>
              <a:rPr lang="tr-TR" b="0" i="0" u="none" strike="noStrike" baseline="0" dirty="0">
                <a:solidFill>
                  <a:srgbClr val="000000"/>
                </a:solidFill>
                <a:latin typeface="Tw Cen MT" panose="020B0602020104020603" pitchFamily="34" charset="0"/>
              </a:rPr>
              <a:t>Verilen bir sorunun cevabının yine verilen olası cevaplar arasından seçilip işaretlenmesine dayalı testlerdir. Seçmeye dayalı testlerin uygulanması ve puanlanması kolaydır (objektif puanlamaya olanak sağlar ve puanlama anlamında uzmanlık gerektirmez) ancak çeldiricilerin oluşturulması yönüyle bu soruların hazırlanması güç olabilmektedir. Buna ek olarak bu madde türleri, üst-düzey zihinsel özelliklerin ölçülmesinde uygun olmayabilir. Şans başarısı vardır. Genel olarak yanıtlanması uzun süre almadığı için bir testte çok sayıda seçmeye dayalı soruya yer verilebilir. Bu yönüyle bu testlerde kapsamın </a:t>
            </a:r>
            <a:r>
              <a:rPr lang="tr-TR" b="0" i="0" u="none" strike="noStrike" baseline="0" dirty="0" err="1">
                <a:solidFill>
                  <a:srgbClr val="000000"/>
                </a:solidFill>
                <a:latin typeface="Tw Cen MT" panose="020B0602020104020603" pitchFamily="34" charset="0"/>
              </a:rPr>
              <a:t>temsiliyeti</a:t>
            </a:r>
            <a:r>
              <a:rPr lang="tr-TR" b="0" i="0" u="none" strike="noStrike" baseline="0" dirty="0">
                <a:solidFill>
                  <a:srgbClr val="000000"/>
                </a:solidFill>
                <a:latin typeface="Tw Cen MT" panose="020B0602020104020603" pitchFamily="34" charset="0"/>
              </a:rPr>
              <a:t> yüksek olabilmektedir (kapsam geçerliği yüksek olabilmektedir). </a:t>
            </a:r>
            <a:endParaRPr lang="tr-TR" dirty="0">
              <a:latin typeface="Tw Cen MT" panose="020B0602020104020603" pitchFamily="34" charset="0"/>
            </a:endParaRPr>
          </a:p>
        </p:txBody>
      </p:sp>
    </p:spTree>
    <p:extLst>
      <p:ext uri="{BB962C8B-B14F-4D97-AF65-F5344CB8AC3E}">
        <p14:creationId xmlns:p14="http://schemas.microsoft.com/office/powerpoint/2010/main" val="30091305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6319"/>
            <a:ext cx="10433211" cy="5493812"/>
          </a:xfrm>
          <a:prstGeom prst="rect">
            <a:avLst/>
          </a:prstGeom>
        </p:spPr>
        <p:txBody>
          <a:bodyPr wrap="square">
            <a:spAutoFit/>
          </a:bodyPr>
          <a:lstStyle/>
          <a:p>
            <a:pPr>
              <a:lnSpc>
                <a:spcPct val="150000"/>
              </a:lnSpc>
            </a:pPr>
            <a:r>
              <a:rPr lang="tr-TR" b="1" i="0" u="none" strike="noStrike" baseline="0" dirty="0">
                <a:solidFill>
                  <a:srgbClr val="000000"/>
                </a:solidFill>
                <a:latin typeface="Tw Cen MT" panose="020B0602020104020603" pitchFamily="34" charset="0"/>
                <a:cs typeface="Times New Roman" panose="02020603050405020304" pitchFamily="18" charset="0"/>
              </a:rPr>
              <a:t>Çoktan seçmeli testler: </a:t>
            </a:r>
            <a:r>
              <a:rPr lang="tr-TR" b="0" i="0" u="none" strike="noStrike" baseline="0" dirty="0">
                <a:solidFill>
                  <a:srgbClr val="000000"/>
                </a:solidFill>
                <a:latin typeface="Tw Cen MT" panose="020B0602020104020603" pitchFamily="34" charset="0"/>
                <a:cs typeface="Times New Roman" panose="02020603050405020304" pitchFamily="18" charset="0"/>
              </a:rPr>
              <a:t>Öğrencilerin gelişim özelliklerine ve yaşlarına göre 3-4-5 seçenekli olabilmektedir. </a:t>
            </a:r>
          </a:p>
          <a:p>
            <a:pPr>
              <a:lnSpc>
                <a:spcPct val="150000"/>
              </a:lnSpc>
            </a:pPr>
            <a:endParaRPr lang="tr-TR" b="0" i="0" u="none" strike="noStrike" baseline="0" dirty="0">
              <a:solidFill>
                <a:srgbClr val="000000"/>
              </a:solidFill>
              <a:latin typeface="Tw Cen MT" panose="020B0602020104020603" pitchFamily="34" charset="0"/>
              <a:cs typeface="Times New Roman" panose="02020603050405020304" pitchFamily="18" charset="0"/>
            </a:endParaRPr>
          </a:p>
          <a:p>
            <a:pPr>
              <a:lnSpc>
                <a:spcPct val="150000"/>
              </a:lnSpc>
              <a:spcBef>
                <a:spcPct val="0"/>
              </a:spcBef>
              <a:buClrTx/>
              <a:buSzTx/>
              <a:buFont typeface="Wingdings" panose="05000000000000000000" pitchFamily="2" charset="2"/>
              <a:buChar char="Ø"/>
            </a:pPr>
            <a:r>
              <a:rPr lang="tr-TR" altLang="tr-TR" dirty="0">
                <a:latin typeface="Tw Cen MT" panose="020B0602020104020603" pitchFamily="34" charset="0"/>
                <a:cs typeface="Times New Roman" panose="02020603050405020304" pitchFamily="18" charset="0"/>
              </a:rPr>
              <a:t>Çoktan seçmeli soru tipi, sorunun ima edildiği madde kökü ile bu madde kökünü izleyen biri doğru diğerleri yanlış cevaplardan oluşan seçeneklerden meydana gelir. </a:t>
            </a:r>
          </a:p>
          <a:p>
            <a:pPr>
              <a:lnSpc>
                <a:spcPct val="150000"/>
              </a:lnSpc>
              <a:spcBef>
                <a:spcPct val="0"/>
              </a:spcBef>
              <a:buClrTx/>
              <a:buSzTx/>
              <a:buFont typeface="Wingdings" panose="05000000000000000000" pitchFamily="2" charset="2"/>
              <a:buChar char="Ø"/>
            </a:pPr>
            <a:r>
              <a:rPr lang="tr-TR" altLang="tr-TR" dirty="0">
                <a:latin typeface="Tw Cen MT" panose="020B0602020104020603" pitchFamily="34" charset="0"/>
                <a:cs typeface="Times New Roman" panose="02020603050405020304" pitchFamily="18" charset="0"/>
              </a:rPr>
              <a:t>Seçeneklerden biri sorunun doğru cevabı olurken diğerleri çeldirici rolü üstlenir.</a:t>
            </a:r>
          </a:p>
          <a:p>
            <a:pPr>
              <a:lnSpc>
                <a:spcPct val="150000"/>
              </a:lnSpc>
              <a:spcBef>
                <a:spcPct val="0"/>
              </a:spcBef>
              <a:buClrTx/>
              <a:buSzTx/>
              <a:buFont typeface="Wingdings" panose="05000000000000000000" pitchFamily="2" charset="2"/>
              <a:buChar char="Ø"/>
            </a:pPr>
            <a:r>
              <a:rPr lang="tr-TR" altLang="tr-TR" dirty="0">
                <a:latin typeface="Tw Cen MT" panose="020B0602020104020603" pitchFamily="34" charset="0"/>
                <a:cs typeface="Times New Roman" panose="02020603050405020304" pitchFamily="18" charset="0"/>
              </a:rPr>
              <a:t>Bu yüzden çeldiriciler bilen öğrenciyi dahi kendisine çekecek kadar güçlü, bilmeyen öğrenciyi doğru cevaba    yönlendirecek kadar zayıf olmamalıdır. </a:t>
            </a:r>
          </a:p>
          <a:p>
            <a:pPr>
              <a:lnSpc>
                <a:spcPct val="150000"/>
              </a:lnSpc>
              <a:spcBef>
                <a:spcPct val="0"/>
              </a:spcBef>
              <a:buClrTx/>
              <a:buSzTx/>
              <a:buFont typeface="Wingdings" panose="05000000000000000000" pitchFamily="2" charset="2"/>
              <a:buChar char="Ø"/>
            </a:pPr>
            <a:r>
              <a:rPr lang="tr-TR" altLang="tr-TR" dirty="0">
                <a:latin typeface="Tw Cen MT" panose="020B0602020104020603" pitchFamily="34" charset="0"/>
                <a:cs typeface="Times New Roman" panose="02020603050405020304" pitchFamily="18" charset="0"/>
              </a:rPr>
              <a:t>Kısa zamanda cevaplandırılma özelliğinden dolayı çok fazla kazanım ölçülebilir ve bu sayede ölçme aracının geçerlik ve güvenirliği yüksek olur.</a:t>
            </a:r>
          </a:p>
          <a:p>
            <a:pPr>
              <a:lnSpc>
                <a:spcPct val="150000"/>
              </a:lnSpc>
              <a:spcBef>
                <a:spcPct val="0"/>
              </a:spcBef>
              <a:buClrTx/>
              <a:buSzTx/>
              <a:buFont typeface="Wingdings" panose="05000000000000000000" pitchFamily="2" charset="2"/>
              <a:buChar char="Ø"/>
            </a:pPr>
            <a:r>
              <a:rPr lang="tr-TR" altLang="tr-TR" dirty="0">
                <a:latin typeface="Tw Cen MT" panose="020B0602020104020603" pitchFamily="34" charset="0"/>
                <a:cs typeface="Times New Roman" panose="02020603050405020304" pitchFamily="18" charset="0"/>
              </a:rPr>
              <a:t>Farklı öğrenme alanların ölçümüne uygundur.</a:t>
            </a:r>
          </a:p>
          <a:p>
            <a:pPr>
              <a:lnSpc>
                <a:spcPct val="150000"/>
              </a:lnSpc>
              <a:spcBef>
                <a:spcPct val="0"/>
              </a:spcBef>
              <a:buClrTx/>
              <a:buSzTx/>
              <a:buFont typeface="Wingdings" panose="05000000000000000000" pitchFamily="2" charset="2"/>
              <a:buChar char="Ø"/>
            </a:pPr>
            <a:r>
              <a:rPr lang="tr-TR" altLang="tr-TR" dirty="0">
                <a:latin typeface="Tw Cen MT" panose="020B0602020104020603" pitchFamily="34" charset="0"/>
                <a:cs typeface="Times New Roman" panose="02020603050405020304" pitchFamily="18" charset="0"/>
              </a:rPr>
              <a:t>Objektif sonuçlar elde edilir.</a:t>
            </a:r>
          </a:p>
          <a:p>
            <a:pPr>
              <a:lnSpc>
                <a:spcPct val="150000"/>
              </a:lnSpc>
              <a:spcBef>
                <a:spcPct val="0"/>
              </a:spcBef>
              <a:buClrTx/>
              <a:buSzTx/>
              <a:buFont typeface="Wingdings" panose="05000000000000000000" pitchFamily="2" charset="2"/>
              <a:buChar char="Ø"/>
            </a:pPr>
            <a:r>
              <a:rPr lang="tr-TR" altLang="tr-TR" dirty="0">
                <a:latin typeface="Tw Cen MT" panose="020B0602020104020603" pitchFamily="34" charset="0"/>
                <a:cs typeface="Times New Roman" panose="02020603050405020304" pitchFamily="18" charset="0"/>
              </a:rPr>
              <a:t>Şans faktörü azaltılacak şekilde sorular hazırlanmalıdır.</a:t>
            </a:r>
          </a:p>
          <a:p>
            <a:pPr marL="285750" indent="-285750">
              <a:lnSpc>
                <a:spcPct val="150000"/>
              </a:lnSpc>
              <a:buFont typeface="Symbol" panose="05050102010706020507" pitchFamily="18" charset="2"/>
              <a:buChar char="•"/>
            </a:pPr>
            <a:endParaRPr lang="tr-TR" altLang="tr-TR" dirty="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363250991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41511"/>
            <a:ext cx="10427854" cy="4662815"/>
          </a:xfrm>
          <a:prstGeom prst="rect">
            <a:avLst/>
          </a:prstGeom>
        </p:spPr>
        <p:txBody>
          <a:bodyPr wrap="square">
            <a:spAutoFit/>
          </a:bodyPr>
          <a:lstStyle/>
          <a:p>
            <a:pPr>
              <a:lnSpc>
                <a:spcPct val="150000"/>
              </a:lnSpc>
            </a:pPr>
            <a:r>
              <a:rPr lang="tr-TR" b="1" dirty="0">
                <a:latin typeface="Tw Cen MT" panose="020B0602020104020603" pitchFamily="34" charset="0"/>
                <a:cs typeface="Times New Roman" panose="02020603050405020304" pitchFamily="18" charset="0"/>
              </a:rPr>
              <a:t>Doğru-Yanlış Testleri: </a:t>
            </a:r>
            <a:r>
              <a:rPr lang="tr-TR" dirty="0">
                <a:latin typeface="Tw Cen MT" panose="020B0602020104020603" pitchFamily="34" charset="0"/>
                <a:cs typeface="Times New Roman" panose="02020603050405020304" pitchFamily="18" charset="0"/>
              </a:rPr>
              <a:t>Doğru-yanlış dağılımının dengeli olmasına dikkat edilmelidir. Seçmeli testler içerisinde şans başarısı en yüksek olan (sadece iki seçenekten oluştuğu için) testlerdir. </a:t>
            </a:r>
          </a:p>
          <a:p>
            <a:pPr>
              <a:lnSpc>
                <a:spcPct val="150000"/>
              </a:lnSpc>
            </a:pPr>
            <a:endParaRPr lang="tr-TR" dirty="0">
              <a:latin typeface="Tw Cen MT" panose="020B0602020104020603" pitchFamily="34" charset="0"/>
              <a:cs typeface="Times New Roman" panose="02020603050405020304" pitchFamily="18" charset="0"/>
            </a:endParaRP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Bu test türünde </a:t>
            </a:r>
            <a:r>
              <a:rPr lang="tr-TR" dirty="0" err="1">
                <a:latin typeface="Tw Cen MT" panose="020B0602020104020603" pitchFamily="34" charset="0"/>
                <a:cs typeface="Times New Roman" panose="02020603050405020304" pitchFamily="18" charset="0"/>
              </a:rPr>
              <a:t>cevaplayıcı</a:t>
            </a:r>
            <a:r>
              <a:rPr lang="tr-TR" dirty="0">
                <a:latin typeface="Tw Cen MT" panose="020B0602020104020603" pitchFamily="34" charset="0"/>
                <a:cs typeface="Times New Roman" panose="02020603050405020304" pitchFamily="18" charset="0"/>
              </a:rPr>
              <a:t> maddeleri okur, doğru ya da yanlış olarak kararını bir işaretle belirtir. Bu işlem </a:t>
            </a:r>
            <a:r>
              <a:rPr lang="tr-TR" dirty="0" err="1">
                <a:latin typeface="Tw Cen MT" panose="020B0602020104020603" pitchFamily="34" charset="0"/>
                <a:cs typeface="Times New Roman" panose="02020603050405020304" pitchFamily="18" charset="0"/>
              </a:rPr>
              <a:t>cevaplayıcının</a:t>
            </a:r>
            <a:r>
              <a:rPr lang="tr-TR" dirty="0">
                <a:latin typeface="Tw Cen MT" panose="020B0602020104020603" pitchFamily="34" charset="0"/>
                <a:cs typeface="Times New Roman" panose="02020603050405020304" pitchFamily="18" charset="0"/>
              </a:rPr>
              <a:t> fazla zamanını almaz.</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Basit bir madde yapısına rağmen üst düzeylerdeki hedefleri yoklayabilir. </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Cevapların bütün </a:t>
            </a:r>
            <a:r>
              <a:rPr lang="tr-TR" dirty="0" err="1">
                <a:latin typeface="Tw Cen MT" panose="020B0602020104020603" pitchFamily="34" charset="0"/>
                <a:cs typeface="Times New Roman" panose="02020603050405020304" pitchFamily="18" charset="0"/>
              </a:rPr>
              <a:t>cevaplayıcılar</a:t>
            </a:r>
            <a:r>
              <a:rPr lang="tr-TR" dirty="0">
                <a:latin typeface="Tw Cen MT" panose="020B0602020104020603" pitchFamily="34" charset="0"/>
                <a:cs typeface="Times New Roman" panose="02020603050405020304" pitchFamily="18" charset="0"/>
              </a:rPr>
              <a:t> için ortak olan iki işaretle verilmiş olması bu yapıdaki maddelerin puanlanmasını hem kolaylaştırır, hem de </a:t>
            </a:r>
            <a:r>
              <a:rPr lang="tr-TR" dirty="0" err="1">
                <a:latin typeface="Tw Cen MT" panose="020B0602020104020603" pitchFamily="34" charset="0"/>
                <a:cs typeface="Times New Roman" panose="02020603050405020304" pitchFamily="18" charset="0"/>
              </a:rPr>
              <a:t>objektifleştirir</a:t>
            </a:r>
            <a:r>
              <a:rPr lang="tr-TR" dirty="0">
                <a:latin typeface="Tw Cen MT" panose="020B0602020104020603" pitchFamily="34" charset="0"/>
                <a:cs typeface="Times New Roman" panose="02020603050405020304" pitchFamily="18" charset="0"/>
              </a:rPr>
              <a:t>.</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Şans başarısı yüksektir. Çünkü öğrencinin doğru cevabı bulma şansı %50’dir. </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Önerme haline getirilemeyecek kazanımları ölçmeye uygun değildir.</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Doğru yanlış maddelerini hazırlamak diğer tekniklere göre daha kolaydır.</a:t>
            </a:r>
            <a:endParaRPr lang="en-US" dirty="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290356626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6319"/>
            <a:ext cx="10169236" cy="4247317"/>
          </a:xfrm>
          <a:prstGeom prst="rect">
            <a:avLst/>
          </a:prstGeom>
        </p:spPr>
        <p:txBody>
          <a:bodyPr wrap="square">
            <a:spAutoFit/>
          </a:bodyPr>
          <a:lstStyle/>
          <a:p>
            <a:pPr>
              <a:lnSpc>
                <a:spcPct val="150000"/>
              </a:lnSpc>
            </a:pPr>
            <a:r>
              <a:rPr lang="tr-TR" b="1" dirty="0">
                <a:solidFill>
                  <a:srgbClr val="000000"/>
                </a:solidFill>
                <a:latin typeface="Tw Cen MT" panose="020B0602020104020603" pitchFamily="34" charset="0"/>
              </a:rPr>
              <a:t>Eşleştirme Testleri: </a:t>
            </a:r>
            <a:r>
              <a:rPr lang="tr-TR" dirty="0">
                <a:solidFill>
                  <a:srgbClr val="000000"/>
                </a:solidFill>
                <a:latin typeface="Tw Cen MT" panose="020B0602020104020603" pitchFamily="34" charset="0"/>
              </a:rPr>
              <a:t>Öğrencilere öncül ve cevap listesi olmak üzere iki liste verilir. Öğrencilerden bu iki listede yer alan maddeleri eşleştirmesi beklenir. </a:t>
            </a:r>
          </a:p>
          <a:p>
            <a:pPr>
              <a:lnSpc>
                <a:spcPct val="150000"/>
              </a:lnSpc>
            </a:pPr>
            <a:endParaRPr lang="tr-TR" dirty="0">
              <a:solidFill>
                <a:srgbClr val="000000"/>
              </a:solidFill>
              <a:latin typeface="Tw Cen MT" panose="020B0602020104020603" pitchFamily="34" charset="0"/>
            </a:endParaRPr>
          </a:p>
          <a:p>
            <a:pPr marL="285750" indent="-285750">
              <a:lnSpc>
                <a:spcPct val="150000"/>
              </a:lnSpc>
              <a:buFont typeface="Wingdings" panose="05000000000000000000" pitchFamily="2" charset="2"/>
              <a:buChar char="Ø"/>
            </a:pPr>
            <a:r>
              <a:rPr lang="tr-TR" dirty="0">
                <a:solidFill>
                  <a:srgbClr val="000000"/>
                </a:solidFill>
                <a:latin typeface="Tw Cen MT" panose="020B0602020104020603" pitchFamily="34" charset="0"/>
                <a:cs typeface="Times New Roman" panose="02020603050405020304" pitchFamily="18" charset="0"/>
              </a:rPr>
              <a:t>Şans başarısını azaltmak amacıyla öncül listesinde yer alan maddelerin sayısı ile cevap listesinde yer alan maddelerin sayısının aynı olmaması sağlanabilir. </a:t>
            </a:r>
            <a:r>
              <a:rPr lang="tr-TR" dirty="0">
                <a:latin typeface="Tw Cen MT" panose="020B0602020104020603" pitchFamily="34" charset="0"/>
                <a:cs typeface="Times New Roman" panose="02020603050405020304" pitchFamily="18" charset="0"/>
              </a:rPr>
              <a:t>Bu tür maddelerin cevaplaması da oldukça kolaydır. </a:t>
            </a:r>
            <a:r>
              <a:rPr lang="tr-TR" dirty="0" err="1">
                <a:latin typeface="Tw Cen MT" panose="020B0602020104020603" pitchFamily="34" charset="0"/>
                <a:cs typeface="Times New Roman" panose="02020603050405020304" pitchFamily="18" charset="0"/>
              </a:rPr>
              <a:t>Cevaplayıcının</a:t>
            </a:r>
            <a:r>
              <a:rPr lang="tr-TR" dirty="0">
                <a:latin typeface="Tw Cen MT" panose="020B0602020104020603" pitchFamily="34" charset="0"/>
                <a:cs typeface="Times New Roman" panose="02020603050405020304" pitchFamily="18" charset="0"/>
              </a:rPr>
              <a:t> yapacağı tek şey, genellikle birinci sütunda yer alan soruların önünde boş bırakılan yere, cevap sütununda yer alan ifadelerin önündeki harf veya rakamı yazmasıdır.</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Eşleştirmeli maddeler, çoktan seçmeli maddelere oranla daha ekonomiktir ve daha fazla içerik yoklanabilmektedir.</a:t>
            </a:r>
          </a:p>
          <a:p>
            <a:pPr>
              <a:lnSpc>
                <a:spcPct val="150000"/>
              </a:lnSpc>
            </a:pPr>
            <a:endParaRPr lang="tr-TR" dirty="0">
              <a:solidFill>
                <a:srgbClr val="000000"/>
              </a:solidFill>
              <a:latin typeface="Tw Cen MT" panose="020B0602020104020603" pitchFamily="34" charset="0"/>
            </a:endParaRPr>
          </a:p>
        </p:txBody>
      </p:sp>
    </p:spTree>
    <p:extLst>
      <p:ext uri="{BB962C8B-B14F-4D97-AF65-F5344CB8AC3E}">
        <p14:creationId xmlns:p14="http://schemas.microsoft.com/office/powerpoint/2010/main" val="10416267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23629"/>
            <a:ext cx="10390908" cy="5444054"/>
          </a:xfrm>
          <a:prstGeom prst="rect">
            <a:avLst/>
          </a:prstGeom>
        </p:spPr>
        <p:txBody>
          <a:bodyPr wrap="square">
            <a:spAutoFit/>
          </a:bodyPr>
          <a:lstStyle/>
          <a:p>
            <a:pPr>
              <a:lnSpc>
                <a:spcPct val="150000"/>
              </a:lnSpc>
            </a:pPr>
            <a:r>
              <a:rPr lang="tr-TR" b="1" i="0" u="none" strike="noStrike" baseline="0" dirty="0">
                <a:solidFill>
                  <a:srgbClr val="000000"/>
                </a:solidFill>
                <a:latin typeface="Tw Cen MT" panose="020B0602020104020603" pitchFamily="34" charset="0"/>
                <a:cs typeface="Times New Roman" panose="02020603050405020304" pitchFamily="18" charset="0"/>
              </a:rPr>
              <a:t>Yapılandırmaya Dayalı Testler: </a:t>
            </a:r>
          </a:p>
          <a:p>
            <a:pPr>
              <a:lnSpc>
                <a:spcPct val="150000"/>
              </a:lnSpc>
            </a:pPr>
            <a:r>
              <a:rPr lang="tr-TR" b="0" i="0" u="none" strike="noStrike" baseline="0" dirty="0">
                <a:solidFill>
                  <a:srgbClr val="000000"/>
                </a:solidFill>
                <a:latin typeface="Tw Cen MT" panose="020B0602020104020603" pitchFamily="34" charset="0"/>
                <a:cs typeface="Times New Roman" panose="02020603050405020304" pitchFamily="18" charset="0"/>
              </a:rPr>
              <a:t>Öğrencilerin yanıtlarını kendilerinin oluşturmasının beklendiği test türüdür. Üst-düzey zihinsel özelliklerin ölçülmesinde en etkili testlerdir. Bu testlerde yer alacak maddeler yazılırken maddelere ait puanlamanın da planlanması gerekmektedir. Şans başarısından arınıktır. Puanlamada sadece sonucun değil sürecin de (işlem adımlarının) puanlanmasına olanak sağlamaktadır. Puanlama öznelliğinden arınık değildir. Yanıtların puanlanması diğer madde türlerine göre daha zordur. Bu sorunun üstesinden gelmek için iyi hazırlanmış puanlama anahtarlarına ihtiyaç vardır. Soruların öğrenciler tarafından yanıtlanması</a:t>
            </a:r>
            <a:endParaRPr lang="tr-TR" b="0" i="0" u="none" strike="noStrike" baseline="0" dirty="0">
              <a:latin typeface="Tw Cen MT" panose="020B0602020104020603" pitchFamily="34" charset="0"/>
              <a:cs typeface="Times New Roman" panose="02020603050405020304" pitchFamily="18" charset="0"/>
            </a:endParaRPr>
          </a:p>
          <a:p>
            <a:pPr>
              <a:lnSpc>
                <a:spcPct val="150000"/>
              </a:lnSpc>
            </a:pPr>
            <a:r>
              <a:rPr lang="tr-TR" b="0" i="0" u="none" strike="noStrike" baseline="0" dirty="0">
                <a:latin typeface="Tw Cen MT" panose="020B0602020104020603" pitchFamily="34" charset="0"/>
                <a:cs typeface="Times New Roman" panose="02020603050405020304" pitchFamily="18" charset="0"/>
              </a:rPr>
              <a:t>uzun zaman aldığı bir testte daha az sayıda “yapılandırmaya dayalı soruya” yer verilebilmektedir. Bu nedenle kapsam geçerliğinin sağlanması güçtür. </a:t>
            </a:r>
          </a:p>
          <a:p>
            <a:pPr>
              <a:lnSpc>
                <a:spcPct val="150000"/>
              </a:lnSpc>
            </a:pPr>
            <a:r>
              <a:rPr lang="tr-TR" dirty="0" err="1">
                <a:latin typeface="Tw Cen MT" panose="020B0602020104020603" pitchFamily="34" charset="0"/>
                <a:cs typeface="Times New Roman" panose="02020603050405020304" pitchFamily="18" charset="0"/>
              </a:rPr>
              <a:t>Essey</a:t>
            </a:r>
            <a:r>
              <a:rPr lang="tr-TR" dirty="0">
                <a:latin typeface="Tw Cen MT" panose="020B0602020104020603" pitchFamily="34" charset="0"/>
                <a:cs typeface="Times New Roman" panose="02020603050405020304" pitchFamily="18" charset="0"/>
              </a:rPr>
              <a:t> tipi, sözlü sınavlar, performans testleri vb.</a:t>
            </a:r>
            <a:endParaRPr lang="tr-TR" b="0" i="0" u="none" strike="noStrike" baseline="0" dirty="0">
              <a:latin typeface="Tw Cen MT" panose="020B0602020104020603" pitchFamily="34" charset="0"/>
              <a:cs typeface="Times New Roman" panose="02020603050405020304" pitchFamily="18" charset="0"/>
            </a:endParaRPr>
          </a:p>
          <a:p>
            <a:pPr>
              <a:lnSpc>
                <a:spcPct val="150000"/>
              </a:lnSpc>
            </a:pPr>
            <a:endParaRPr lang="tr-TR" dirty="0">
              <a:latin typeface="Tw Cen MT" panose="020B0602020104020603" pitchFamily="34" charset="0"/>
              <a:cs typeface="Times New Roman" panose="02020603050405020304" pitchFamily="18" charset="0"/>
            </a:endParaRPr>
          </a:p>
          <a:p>
            <a:pPr>
              <a:lnSpc>
                <a:spcPct val="150000"/>
              </a:lnSpc>
            </a:pPr>
            <a:endParaRPr lang="tr-TR" b="0" i="0" u="none" strike="noStrike" baseline="0" dirty="0">
              <a:latin typeface="Tw Cen MT" panose="020B0602020104020603" pitchFamily="34" charset="0"/>
              <a:cs typeface="Times New Roman" panose="02020603050405020304" pitchFamily="18" charset="0"/>
            </a:endParaRPr>
          </a:p>
          <a:p>
            <a:pPr>
              <a:lnSpc>
                <a:spcPct val="150000"/>
              </a:lnSpc>
            </a:pPr>
            <a:endParaRPr lang="tr-TR" b="0" i="0" u="none" strike="noStrike" baseline="0" dirty="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56061681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22026"/>
            <a:ext cx="10317018" cy="5034968"/>
          </a:xfrm>
          <a:prstGeom prst="rect">
            <a:avLst/>
          </a:prstGeom>
        </p:spPr>
        <p:txBody>
          <a:bodyPr wrap="square">
            <a:spAutoFit/>
          </a:bodyPr>
          <a:lstStyle/>
          <a:p>
            <a:pPr>
              <a:lnSpc>
                <a:spcPct val="150000"/>
              </a:lnSpc>
            </a:pPr>
            <a:r>
              <a:rPr lang="tr-TR" b="1" dirty="0" err="1">
                <a:latin typeface="Tw Cen MT" panose="020B0602020104020603" pitchFamily="34" charset="0"/>
                <a:cs typeface="Times New Roman" panose="02020603050405020304" pitchFamily="18" charset="0"/>
              </a:rPr>
              <a:t>Essey</a:t>
            </a:r>
            <a:r>
              <a:rPr lang="tr-TR" b="1" dirty="0">
                <a:latin typeface="Tw Cen MT" panose="020B0602020104020603" pitchFamily="34" charset="0"/>
                <a:cs typeface="Times New Roman" panose="02020603050405020304" pitchFamily="18" charset="0"/>
              </a:rPr>
              <a:t> Tipi (Uzun Yanıt Gerektiren) Testler: </a:t>
            </a:r>
            <a:r>
              <a:rPr lang="tr-TR" dirty="0">
                <a:latin typeface="Tw Cen MT" panose="020B0602020104020603" pitchFamily="34" charset="0"/>
                <a:cs typeface="Times New Roman" panose="02020603050405020304" pitchFamily="18" charset="0"/>
              </a:rPr>
              <a:t>Öğrencinin maddeyi okuması, kendi yanıtını yapılandırması ve yazması beklenir. </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Eğer amaç öğrencinin yazılı ifade etme gücünü becerisini ölçmek ise uzun cevaplı yazılı sınavlar uygundur.</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Bu tür sınavlarda öğrenciye yorum yapma ve kendi özgün çözümlerini ortaya koyma fırsatı sağlayacak sorular sorulabilir.</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Bu tür sınavlarla bilgi düzeyinin üstündeki öğrenmeler ölçülüp değerlendirilebilir. </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Tanı koyma bakımından kısa cevaplı ve çoktan seçmeli sınavlardan daha etkilidir. </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Bu tür sınavlarda sorunun cevabı uzun olduğundan sınav süresi içinde fazla soru sorma imkânı </a:t>
            </a:r>
            <a:r>
              <a:rPr lang="tr-TR" u="sng" dirty="0">
                <a:latin typeface="Tw Cen MT" panose="020B0602020104020603" pitchFamily="34" charset="0"/>
                <a:cs typeface="Times New Roman" panose="02020603050405020304" pitchFamily="18" charset="0"/>
              </a:rPr>
              <a:t>olmaz</a:t>
            </a:r>
            <a:r>
              <a:rPr lang="tr-TR" dirty="0">
                <a:latin typeface="Tw Cen MT" panose="020B0602020104020603" pitchFamily="34" charset="0"/>
                <a:cs typeface="Times New Roman" panose="02020603050405020304" pitchFamily="18" charset="0"/>
              </a:rPr>
              <a:t>. </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Cevapların uzun olması bu cevapların genellikle bir kısmının doğru, bir kısmının da yanlış olmasına yol açar. Bu da değerlendirmenin öznel olmasına sebep olur.</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Az sayıda soru sorulması, öğretilen konuyu tam olarak kapsamasını engelleyeceği için puanlama, öğrenmeyle ilgili gerçek ipuçları veremez. </a:t>
            </a:r>
          </a:p>
        </p:txBody>
      </p:sp>
    </p:spTree>
    <p:extLst>
      <p:ext uri="{BB962C8B-B14F-4D97-AF65-F5344CB8AC3E}">
        <p14:creationId xmlns:p14="http://schemas.microsoft.com/office/powerpoint/2010/main" val="200375778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7" y="621435"/>
            <a:ext cx="10409382" cy="5078313"/>
          </a:xfrm>
          <a:prstGeom prst="rect">
            <a:avLst/>
          </a:prstGeom>
        </p:spPr>
        <p:txBody>
          <a:bodyPr wrap="square">
            <a:spAutoFit/>
          </a:bodyPr>
          <a:lstStyle/>
          <a:p>
            <a:pPr>
              <a:lnSpc>
                <a:spcPct val="150000"/>
              </a:lnSpc>
            </a:pPr>
            <a:r>
              <a:rPr lang="tr-TR" b="1" dirty="0">
                <a:latin typeface="Tw Cen MT" panose="020B0602020104020603" pitchFamily="34" charset="0"/>
                <a:cs typeface="Times New Roman" panose="02020603050405020304" pitchFamily="18" charset="0"/>
              </a:rPr>
              <a:t>Sözlü Sınavlar: </a:t>
            </a:r>
            <a:r>
              <a:rPr lang="tr-TR" dirty="0">
                <a:latin typeface="Tw Cen MT" panose="020B0602020104020603" pitchFamily="34" charset="0"/>
                <a:cs typeface="Times New Roman" panose="02020603050405020304" pitchFamily="18" charset="0"/>
              </a:rPr>
              <a:t>Öğrencilerin yanıtlarını düşünerek organize ettiği ve sözlü olarak sunduğu test türleridir.</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Sözlü yoklamalarda, öğrenciye sözlü olarak soru sorulması ve ondan sorunun cevabını düşünüp bularak sözlü biçimde ifade etmesi istenir. Karşılıklı soru sorma ve cevaplama şeklinde sözlü sınavlar olduğu gibi bir jürinin huzurunda belirlenen sorulara cevap verme şeklinde de olabilir. </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Sözlü ifade gücünün, konuşma becerisinin ölçülmesi durumunda sözlü sınav en uygun ölçme aracı olabilir. </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Telaffuz, vurgu, ses gibi becerilerin ve yabancı dilde konuşma becerisinin ölçülmesinde sözlü sınav uygun bir araçtır.</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Bu sınavlarda normal olarak bir defada sadece bir kişiye soru sorulabilir. Her öğrenciye sorulabilecek, öğretilen konuyu kapsayan farklı soru sayısının ilk anda sanılandan çok az olacağı bilinmektedir. Her öğrenciye az sayıda soru sorulması, sonuçların geçerliğini ve güvenirliğini zayıflatır. </a:t>
            </a:r>
          </a:p>
          <a:p>
            <a:pPr marL="285750" indent="-285750">
              <a:lnSpc>
                <a:spcPct val="150000"/>
              </a:lnSpc>
              <a:buFont typeface="Wingdings" panose="05000000000000000000" pitchFamily="2" charset="2"/>
              <a:buChar char="Ø"/>
            </a:pPr>
            <a:r>
              <a:rPr lang="tr-TR" dirty="0">
                <a:latin typeface="Tw Cen MT" panose="020B0602020104020603" pitchFamily="34" charset="0"/>
                <a:cs typeface="Times New Roman" panose="02020603050405020304" pitchFamily="18" charset="0"/>
              </a:rPr>
              <a:t>Sözlü yoklamada çok az sayıda soru sorulması nedeniyle öğrencilerin başarı yönünden karşılaştırılması zorlaşır. Çünkü bir öğrenciye sözlü sınavda sorulan soru, çalıştığı yere denk gelebilir</a:t>
            </a:r>
          </a:p>
        </p:txBody>
      </p:sp>
    </p:spTree>
    <p:extLst>
      <p:ext uri="{BB962C8B-B14F-4D97-AF65-F5344CB8AC3E}">
        <p14:creationId xmlns:p14="http://schemas.microsoft.com/office/powerpoint/2010/main" val="36450606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26124"/>
            <a:ext cx="10233891" cy="879984"/>
          </a:xfrm>
          <a:prstGeom prst="rect">
            <a:avLst/>
          </a:prstGeom>
        </p:spPr>
        <p:txBody>
          <a:bodyPr wrap="square">
            <a:spAutoFit/>
          </a:bodyPr>
          <a:lstStyle/>
          <a:p>
            <a:pPr>
              <a:lnSpc>
                <a:spcPct val="150000"/>
              </a:lnSpc>
            </a:pPr>
            <a:r>
              <a:rPr lang="tr-TR" b="1" dirty="0">
                <a:latin typeface="Tw Cen MT" panose="020B0602020104020603" pitchFamily="34" charset="0"/>
                <a:cs typeface="Times New Roman" panose="02020603050405020304" pitchFamily="18" charset="0"/>
              </a:rPr>
              <a:t>Performans Testleri: </a:t>
            </a:r>
            <a:r>
              <a:rPr lang="tr-TR" dirty="0">
                <a:latin typeface="Tw Cen MT" panose="020B0602020104020603" pitchFamily="34" charset="0"/>
                <a:cs typeface="Times New Roman" panose="02020603050405020304" pitchFamily="18" charset="0"/>
              </a:rPr>
              <a:t>Bu etkinlikler öğrencilerin verdikleri yazılı yanıtlardan ibaret olmayıp bilgi ve becerilerini kullanarak oluşturdukları ürünlerin değerlendirilmesi sürecidir. </a:t>
            </a:r>
          </a:p>
        </p:txBody>
      </p:sp>
    </p:spTree>
    <p:extLst>
      <p:ext uri="{BB962C8B-B14F-4D97-AF65-F5344CB8AC3E}">
        <p14:creationId xmlns:p14="http://schemas.microsoft.com/office/powerpoint/2010/main" val="130089144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598888"/>
            <a:ext cx="10381673" cy="3831818"/>
          </a:xfrm>
          <a:prstGeom prst="rect">
            <a:avLst/>
          </a:prstGeom>
        </p:spPr>
        <p:txBody>
          <a:bodyPr wrap="square">
            <a:spAutoFit/>
          </a:bodyPr>
          <a:lstStyle/>
          <a:p>
            <a:pPr>
              <a:lnSpc>
                <a:spcPct val="150000"/>
              </a:lnSpc>
            </a:pPr>
            <a:r>
              <a:rPr lang="tr-TR" b="1" i="0" u="none" strike="noStrike" baseline="0" dirty="0">
                <a:solidFill>
                  <a:srgbClr val="000000"/>
                </a:solidFill>
                <a:latin typeface="Tw Cen MT" panose="020B0602020104020603" pitchFamily="34" charset="0"/>
                <a:cs typeface="Times New Roman" panose="02020603050405020304" pitchFamily="18" charset="0"/>
              </a:rPr>
              <a:t>5. TESTLERİN PUANLANMASI</a:t>
            </a:r>
          </a:p>
          <a:p>
            <a:pPr>
              <a:lnSpc>
                <a:spcPct val="150000"/>
              </a:lnSpc>
            </a:pPr>
            <a:endParaRPr lang="tr-TR" b="1" i="0" u="none" strike="noStrike" baseline="0" dirty="0">
              <a:solidFill>
                <a:srgbClr val="000000"/>
              </a:solidFill>
              <a:latin typeface="Tw Cen MT" panose="020B0602020104020603" pitchFamily="34" charset="0"/>
              <a:cs typeface="Times New Roman" panose="02020603050405020304" pitchFamily="18" charset="0"/>
            </a:endParaRPr>
          </a:p>
          <a:p>
            <a:pPr>
              <a:lnSpc>
                <a:spcPct val="150000"/>
              </a:lnSpc>
            </a:pPr>
            <a:r>
              <a:rPr lang="tr-TR" b="0" i="0" u="none" strike="noStrike" baseline="0" dirty="0">
                <a:solidFill>
                  <a:srgbClr val="000000"/>
                </a:solidFill>
                <a:latin typeface="Tw Cen MT" panose="020B0602020104020603" pitchFamily="34" charset="0"/>
                <a:cs typeface="Times New Roman" panose="02020603050405020304" pitchFamily="18" charset="0"/>
              </a:rPr>
              <a:t>• Seçmeye dayalı testlerin puanlanması: Madde doğru cevaplandırılmışsa 1, yanlış cevaplandırılmış veya boş bırakılmışsa 0 puan verilir. Seçmeli maddelerin puanlanmasında şans başarısı hata olarak karışabildiği için şans başarısını ortadan kaldırmak için şans başarısını düzeltme formülü kullanılmaktadır. </a:t>
            </a:r>
          </a:p>
          <a:p>
            <a:pPr>
              <a:lnSpc>
                <a:spcPct val="150000"/>
              </a:lnSpc>
            </a:pPr>
            <a:endParaRPr lang="tr-TR" b="0" i="0" u="none" strike="noStrike" baseline="0" dirty="0">
              <a:solidFill>
                <a:srgbClr val="000000"/>
              </a:solidFill>
              <a:latin typeface="Tw Cen MT" panose="020B0602020104020603" pitchFamily="34" charset="0"/>
              <a:cs typeface="Times New Roman" panose="02020603050405020304" pitchFamily="18" charset="0"/>
            </a:endParaRPr>
          </a:p>
          <a:p>
            <a:pPr>
              <a:lnSpc>
                <a:spcPct val="150000"/>
              </a:lnSpc>
            </a:pPr>
            <a:r>
              <a:rPr lang="tr-TR" b="0" i="0" u="none" strike="noStrike" baseline="0" dirty="0">
                <a:solidFill>
                  <a:srgbClr val="000000"/>
                </a:solidFill>
                <a:latin typeface="Tw Cen MT" panose="020B0602020104020603" pitchFamily="34" charset="0"/>
                <a:cs typeface="Times New Roman" panose="02020603050405020304" pitchFamily="18" charset="0"/>
              </a:rPr>
              <a:t>• Yapılandırmaya testlerin puanlanması: Yalnızca doğru ve yanlış cevapların olmadığı kısmi puanlamaya olanak sağlayan test türleri olan “yapılandırmaya dayalı </a:t>
            </a:r>
            <a:r>
              <a:rPr lang="tr-TR" b="0" i="0" u="none" strike="noStrike" baseline="0" dirty="0" err="1">
                <a:solidFill>
                  <a:srgbClr val="000000"/>
                </a:solidFill>
                <a:latin typeface="Tw Cen MT" panose="020B0602020104020603" pitchFamily="34" charset="0"/>
                <a:cs typeface="Times New Roman" panose="02020603050405020304" pitchFamily="18" charset="0"/>
              </a:rPr>
              <a:t>testler”in</a:t>
            </a:r>
            <a:r>
              <a:rPr lang="tr-TR" b="0" i="0" u="none" strike="noStrike" baseline="0" dirty="0">
                <a:solidFill>
                  <a:srgbClr val="000000"/>
                </a:solidFill>
                <a:latin typeface="Tw Cen MT" panose="020B0602020104020603" pitchFamily="34" charset="0"/>
                <a:cs typeface="Times New Roman" panose="02020603050405020304" pitchFamily="18" charset="0"/>
              </a:rPr>
              <a:t> puanlanmasında puanlama anahtarları kullanılmaktadır. </a:t>
            </a:r>
          </a:p>
        </p:txBody>
      </p:sp>
    </p:spTree>
    <p:extLst>
      <p:ext uri="{BB962C8B-B14F-4D97-AF65-F5344CB8AC3E}">
        <p14:creationId xmlns:p14="http://schemas.microsoft.com/office/powerpoint/2010/main" val="10001616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25235" y="616319"/>
            <a:ext cx="10381673" cy="5909310"/>
          </a:xfrm>
          <a:prstGeom prst="rect">
            <a:avLst/>
          </a:prstGeom>
          <a:noFill/>
        </p:spPr>
        <p:txBody>
          <a:bodyPr wrap="square" rtlCol="0">
            <a:spAutoFit/>
          </a:bodyPr>
          <a:lstStyle/>
          <a:p>
            <a:pPr marL="342900" indent="-342900">
              <a:lnSpc>
                <a:spcPct val="150000"/>
              </a:lnSpc>
              <a:buAutoNum type="arabicPeriod"/>
            </a:pPr>
            <a:r>
              <a:rPr lang="tr-TR" b="1" dirty="0">
                <a:latin typeface="Tw Cen MT" panose="020B0602020104020603" pitchFamily="34" charset="0"/>
                <a:cs typeface="Times New Roman" panose="02020603050405020304" pitchFamily="18" charset="0"/>
              </a:rPr>
              <a:t>TEMEL KAVRAMLAR</a:t>
            </a:r>
          </a:p>
          <a:p>
            <a:pPr marL="342900" indent="-342900">
              <a:lnSpc>
                <a:spcPct val="150000"/>
              </a:lnSpc>
              <a:buAutoNum type="arabicPeriod"/>
            </a:pPr>
            <a:endParaRPr lang="tr-TR" b="1" dirty="0">
              <a:latin typeface="Tw Cen MT" panose="020B0602020104020603" pitchFamily="34" charset="0"/>
              <a:cs typeface="Times New Roman" panose="02020603050405020304" pitchFamily="18" charset="0"/>
            </a:endParaRPr>
          </a:p>
          <a:p>
            <a:pPr>
              <a:lnSpc>
                <a:spcPct val="150000"/>
              </a:lnSpc>
            </a:pPr>
            <a:r>
              <a:rPr lang="tr-TR" b="1" i="1" dirty="0">
                <a:latin typeface="Tw Cen MT" panose="020B0602020104020603" pitchFamily="34" charset="0"/>
                <a:cs typeface="Times New Roman" panose="02020603050405020304" pitchFamily="18" charset="0"/>
              </a:rPr>
              <a:t>Eğitim: </a:t>
            </a:r>
            <a:r>
              <a:rPr lang="tr-TR" dirty="0">
                <a:latin typeface="Tw Cen MT" panose="020B0602020104020603" pitchFamily="34" charset="0"/>
                <a:cs typeface="Times New Roman" panose="02020603050405020304" pitchFamily="18" charset="0"/>
              </a:rPr>
              <a:t>Kişinin davranışlarında kendi yaşantıları yoluyla ve kasıtlı olarak istendik değişim meydana getirme sürecidir. </a:t>
            </a:r>
          </a:p>
          <a:p>
            <a:pPr>
              <a:lnSpc>
                <a:spcPct val="150000"/>
              </a:lnSpc>
            </a:pPr>
            <a:r>
              <a:rPr lang="tr-TR" b="1" i="1" dirty="0">
                <a:latin typeface="Tw Cen MT" panose="020B0602020104020603" pitchFamily="34" charset="0"/>
                <a:cs typeface="Times New Roman" panose="02020603050405020304" pitchFamily="18" charset="0"/>
              </a:rPr>
              <a:t>Öğrenme: </a:t>
            </a:r>
            <a:r>
              <a:rPr lang="tr-TR" dirty="0">
                <a:latin typeface="Tw Cen MT" panose="020B0602020104020603" pitchFamily="34" charset="0"/>
                <a:cs typeface="Times New Roman" panose="02020603050405020304" pitchFamily="18" charset="0"/>
              </a:rPr>
              <a:t>Genel olarak değişim olarak tanımlanabilir. Bir anlamda öğrenme, nasıl değiştiğimiz, geliştiğimiz, büyüdüğümüz ve uyum sağladığımız biçiminde tanımlanabilir. Bir başka deyişle öğrenme, yaşantı ürünü ve kalıcı izli davranış değişikliği şeklinde tanımlanabilir. </a:t>
            </a:r>
          </a:p>
          <a:p>
            <a:pPr>
              <a:lnSpc>
                <a:spcPct val="150000"/>
              </a:lnSpc>
            </a:pPr>
            <a:r>
              <a:rPr lang="tr-TR" b="1" i="1" dirty="0">
                <a:latin typeface="Tw Cen MT" panose="020B0602020104020603" pitchFamily="34" charset="0"/>
                <a:cs typeface="Times New Roman" panose="02020603050405020304" pitchFamily="18" charset="0"/>
              </a:rPr>
              <a:t>Öğretim: </a:t>
            </a:r>
            <a:r>
              <a:rPr lang="tr-TR" dirty="0">
                <a:latin typeface="Tw Cen MT" panose="020B0602020104020603" pitchFamily="34" charset="0"/>
                <a:cs typeface="Times New Roman" panose="02020603050405020304" pitchFamily="18" charset="0"/>
              </a:rPr>
              <a:t>Eğitimin okullarda planlı ve programlı bir biçimde yürütülen kısmıdır. </a:t>
            </a:r>
          </a:p>
          <a:p>
            <a:pPr>
              <a:lnSpc>
                <a:spcPct val="150000"/>
              </a:lnSpc>
            </a:pPr>
            <a:r>
              <a:rPr lang="tr-TR" b="1" i="1" dirty="0">
                <a:latin typeface="Tw Cen MT" panose="020B0602020104020603" pitchFamily="34" charset="0"/>
                <a:cs typeface="Times New Roman" panose="02020603050405020304" pitchFamily="18" charset="0"/>
              </a:rPr>
              <a:t>Öğretim programı (müfredat): </a:t>
            </a:r>
            <a:r>
              <a:rPr lang="tr-TR" dirty="0">
                <a:latin typeface="Tw Cen MT" panose="020B0602020104020603" pitchFamily="34" charset="0"/>
                <a:cs typeface="Times New Roman" panose="02020603050405020304" pitchFamily="18" charset="0"/>
              </a:rPr>
              <a:t>Öğrencilere bir dersle ilgili kazandırılması planlanan öğrenme yaşantılarının yer aldığı bir izlence olarak tanımlanabilir. </a:t>
            </a:r>
          </a:p>
          <a:p>
            <a:pPr>
              <a:lnSpc>
                <a:spcPct val="150000"/>
              </a:lnSpc>
            </a:pPr>
            <a:r>
              <a:rPr lang="tr-TR" b="1" i="1" dirty="0">
                <a:latin typeface="Tw Cen MT" panose="020B0602020104020603" pitchFamily="34" charset="0"/>
                <a:cs typeface="Times New Roman" panose="02020603050405020304" pitchFamily="18" charset="0"/>
              </a:rPr>
              <a:t>Kazanımlar (hedef davranışlar): </a:t>
            </a:r>
            <a:r>
              <a:rPr lang="tr-TR" dirty="0">
                <a:latin typeface="Tw Cen MT" panose="020B0602020104020603" pitchFamily="34" charset="0"/>
                <a:cs typeface="Times New Roman" panose="02020603050405020304" pitchFamily="18" charset="0"/>
              </a:rPr>
              <a:t>Öğretim programlarında belli bir süreç/dönem sonunda öğrencilerin kazanması/edinmesi beklenen hedef davranışlardır. </a:t>
            </a:r>
          </a:p>
          <a:p>
            <a:pPr>
              <a:lnSpc>
                <a:spcPct val="150000"/>
              </a:lnSpc>
            </a:pPr>
            <a:endParaRPr lang="tr-TR" dirty="0">
              <a:latin typeface="Tw Cen MT" panose="020B0602020104020603" pitchFamily="34" charset="0"/>
              <a:cs typeface="Times New Roman" panose="02020603050405020304" pitchFamily="18" charset="0"/>
            </a:endParaRPr>
          </a:p>
          <a:p>
            <a:pPr>
              <a:lnSpc>
                <a:spcPct val="150000"/>
              </a:lnSpc>
            </a:pPr>
            <a:endParaRPr lang="tr-TR" dirty="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38173100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6319"/>
            <a:ext cx="10326255" cy="3831818"/>
          </a:xfrm>
          <a:prstGeom prst="rect">
            <a:avLst/>
          </a:prstGeom>
        </p:spPr>
        <p:txBody>
          <a:bodyPr wrap="square">
            <a:spAutoFit/>
          </a:bodyPr>
          <a:lstStyle/>
          <a:p>
            <a:pPr>
              <a:lnSpc>
                <a:spcPct val="150000"/>
              </a:lnSpc>
            </a:pPr>
            <a:r>
              <a:rPr lang="tr-TR" b="1" i="0" u="none" strike="noStrike" baseline="0" dirty="0">
                <a:solidFill>
                  <a:srgbClr val="000000"/>
                </a:solidFill>
                <a:latin typeface="Tw Cen MT" panose="020B0602020104020603" pitchFamily="34" charset="0"/>
                <a:cs typeface="Times New Roman" panose="02020603050405020304" pitchFamily="18" charset="0"/>
              </a:rPr>
              <a:t>Puanlama anahtarlarının hazırlanması (</a:t>
            </a:r>
            <a:r>
              <a:rPr lang="tr-TR" b="1" i="0" u="none" strike="noStrike" baseline="0" dirty="0" err="1">
                <a:solidFill>
                  <a:srgbClr val="000000"/>
                </a:solidFill>
                <a:latin typeface="Tw Cen MT" panose="020B0602020104020603" pitchFamily="34" charset="0"/>
                <a:cs typeface="Times New Roman" panose="02020603050405020304" pitchFamily="18" charset="0"/>
              </a:rPr>
              <a:t>holistik</a:t>
            </a:r>
            <a:r>
              <a:rPr lang="tr-TR" b="1" i="0" u="none" strike="noStrike" baseline="0" dirty="0">
                <a:solidFill>
                  <a:srgbClr val="000000"/>
                </a:solidFill>
                <a:latin typeface="Tw Cen MT" panose="020B0602020104020603" pitchFamily="34" charset="0"/>
                <a:cs typeface="Times New Roman" panose="02020603050405020304" pitchFamily="18" charset="0"/>
              </a:rPr>
              <a:t> ve analitik puanlama anahtarları): </a:t>
            </a:r>
            <a:r>
              <a:rPr lang="tr-TR" b="0" i="0" u="none" strike="noStrike" baseline="0" dirty="0">
                <a:solidFill>
                  <a:srgbClr val="000000"/>
                </a:solidFill>
                <a:latin typeface="Tw Cen MT" panose="020B0602020104020603" pitchFamily="34" charset="0"/>
                <a:cs typeface="Times New Roman" panose="02020603050405020304" pitchFamily="18" charset="0"/>
              </a:rPr>
              <a:t>Her madde için en yüksek puan seviyesinin tanımlandığı “tam doğru yanıt” bölümü, kısmi puanların tanımlandığı “kısmi doğru yanıt” bölümü, kabul edilmeyen yanıtların tanımlandığı “yanlış yanıt” bölümü, boş bırakılan yanıtlar için de “boş” başlığı altında tanımlamanın yapıldığı rehberlere </a:t>
            </a:r>
            <a:r>
              <a:rPr lang="tr-TR" b="1" i="0" u="none" strike="noStrike" baseline="0" dirty="0">
                <a:solidFill>
                  <a:srgbClr val="000000"/>
                </a:solidFill>
                <a:latin typeface="Tw Cen MT" panose="020B0602020104020603" pitchFamily="34" charset="0"/>
                <a:cs typeface="Times New Roman" panose="02020603050405020304" pitchFamily="18" charset="0"/>
              </a:rPr>
              <a:t>puanlama anahtarları (</a:t>
            </a:r>
            <a:r>
              <a:rPr lang="tr-TR" b="1" i="0" u="none" strike="noStrike" baseline="0" dirty="0" err="1">
                <a:solidFill>
                  <a:srgbClr val="000000"/>
                </a:solidFill>
                <a:latin typeface="Tw Cen MT" panose="020B0602020104020603" pitchFamily="34" charset="0"/>
                <a:cs typeface="Times New Roman" panose="02020603050405020304" pitchFamily="18" charset="0"/>
              </a:rPr>
              <a:t>rubrik</a:t>
            </a:r>
            <a:r>
              <a:rPr lang="tr-TR" b="1" i="0" u="none" strike="noStrike" baseline="0" dirty="0">
                <a:solidFill>
                  <a:srgbClr val="000000"/>
                </a:solidFill>
                <a:latin typeface="Tw Cen MT" panose="020B0602020104020603" pitchFamily="34" charset="0"/>
                <a:cs typeface="Times New Roman" panose="02020603050405020304" pitchFamily="18" charset="0"/>
              </a:rPr>
              <a:t>) </a:t>
            </a:r>
            <a:r>
              <a:rPr lang="tr-TR" b="0" i="0" u="none" strike="noStrike" baseline="0" dirty="0">
                <a:solidFill>
                  <a:srgbClr val="000000"/>
                </a:solidFill>
                <a:latin typeface="Tw Cen MT" panose="020B0602020104020603" pitchFamily="34" charset="0"/>
                <a:cs typeface="Times New Roman" panose="02020603050405020304" pitchFamily="18" charset="0"/>
              </a:rPr>
              <a:t>denir. </a:t>
            </a:r>
          </a:p>
          <a:p>
            <a:pPr>
              <a:lnSpc>
                <a:spcPct val="150000"/>
              </a:lnSpc>
            </a:pPr>
            <a:r>
              <a:rPr lang="tr-TR" b="0" i="0" u="none" strike="noStrike" baseline="0" dirty="0">
                <a:solidFill>
                  <a:srgbClr val="000000"/>
                </a:solidFill>
                <a:latin typeface="Tw Cen MT" panose="020B0602020104020603" pitchFamily="34" charset="0"/>
                <a:cs typeface="Times New Roman" panose="02020603050405020304" pitchFamily="18" charset="0"/>
              </a:rPr>
              <a:t>Puanlama anahtarları, “analitik” ve “</a:t>
            </a:r>
            <a:r>
              <a:rPr lang="tr-TR" b="0" i="0" u="none" strike="noStrike" baseline="0" dirty="0" err="1">
                <a:solidFill>
                  <a:srgbClr val="000000"/>
                </a:solidFill>
                <a:latin typeface="Tw Cen MT" panose="020B0602020104020603" pitchFamily="34" charset="0"/>
                <a:cs typeface="Times New Roman" panose="02020603050405020304" pitchFamily="18" charset="0"/>
              </a:rPr>
              <a:t>holistik</a:t>
            </a:r>
            <a:r>
              <a:rPr lang="tr-TR" b="0" i="0" u="none" strike="noStrike" baseline="0" dirty="0">
                <a:solidFill>
                  <a:srgbClr val="000000"/>
                </a:solidFill>
                <a:latin typeface="Tw Cen MT" panose="020B0602020104020603" pitchFamily="34" charset="0"/>
                <a:cs typeface="Times New Roman" panose="02020603050405020304" pitchFamily="18" charset="0"/>
              </a:rPr>
              <a:t>” olarak ikiye ayrılabilir. </a:t>
            </a:r>
            <a:r>
              <a:rPr lang="tr-TR" b="1" i="0" u="none" strike="noStrike" baseline="0" dirty="0" err="1">
                <a:solidFill>
                  <a:srgbClr val="000000"/>
                </a:solidFill>
                <a:latin typeface="Tw Cen MT" panose="020B0602020104020603" pitchFamily="34" charset="0"/>
                <a:cs typeface="Times New Roman" panose="02020603050405020304" pitchFamily="18" charset="0"/>
              </a:rPr>
              <a:t>Holistik</a:t>
            </a:r>
            <a:r>
              <a:rPr lang="tr-TR" b="0" i="0" u="none" strike="noStrike" baseline="0" dirty="0">
                <a:solidFill>
                  <a:srgbClr val="000000"/>
                </a:solidFill>
                <a:latin typeface="Tw Cen MT" panose="020B0602020104020603" pitchFamily="34" charset="0"/>
                <a:cs typeface="Times New Roman" panose="02020603050405020304" pitchFamily="18" charset="0"/>
              </a:rPr>
              <a:t> (bütünsel) puanlama anahtarı, sürecin veya ürünün bir bütün olarak değerlendirilmesini sağlayan puanlama anahtarıdır. Öğrencinin gösterdiği performansın bütününe tek bir puan verilir. </a:t>
            </a:r>
            <a:r>
              <a:rPr lang="tr-TR" b="1" i="0" u="none" strike="noStrike" baseline="0" dirty="0">
                <a:solidFill>
                  <a:srgbClr val="000000"/>
                </a:solidFill>
                <a:latin typeface="Tw Cen MT" panose="020B0602020104020603" pitchFamily="34" charset="0"/>
                <a:cs typeface="Times New Roman" panose="02020603050405020304" pitchFamily="18" charset="0"/>
              </a:rPr>
              <a:t>Analitik</a:t>
            </a:r>
            <a:r>
              <a:rPr lang="tr-TR" b="0" i="0" u="none" strike="noStrike" baseline="0" dirty="0">
                <a:solidFill>
                  <a:srgbClr val="000000"/>
                </a:solidFill>
                <a:latin typeface="Tw Cen MT" panose="020B0602020104020603" pitchFamily="34" charset="0"/>
                <a:cs typeface="Times New Roman" panose="02020603050405020304" pitchFamily="18" charset="0"/>
              </a:rPr>
              <a:t> puanlama anahtarıyla yapılan puanlamada ise süreç veya ürün parçalarına ayrılarak her bir parça kendi içinde ayrı ayrı değerlendirilir. Dolayısıyla öğrenciye çalışmanın belli bölümleriyle ilgili ayrı ayrı geri bildirim verilebilir. </a:t>
            </a:r>
          </a:p>
        </p:txBody>
      </p:sp>
    </p:spTree>
    <p:extLst>
      <p:ext uri="{BB962C8B-B14F-4D97-AF65-F5344CB8AC3E}">
        <p14:creationId xmlns:p14="http://schemas.microsoft.com/office/powerpoint/2010/main" val="390020530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1134104"/>
            <a:ext cx="10067636" cy="879984"/>
          </a:xfrm>
          <a:prstGeom prst="rect">
            <a:avLst/>
          </a:prstGeom>
        </p:spPr>
        <p:txBody>
          <a:bodyPr wrap="square">
            <a:spAutoFit/>
          </a:bodyPr>
          <a:lstStyle/>
          <a:p>
            <a:pPr>
              <a:lnSpc>
                <a:spcPct val="150000"/>
              </a:lnSpc>
            </a:pPr>
            <a:r>
              <a:rPr lang="tr-TR" b="1" dirty="0" err="1">
                <a:solidFill>
                  <a:srgbClr val="000000"/>
                </a:solidFill>
                <a:latin typeface="Tw Cen MT" panose="020B0602020104020603" pitchFamily="34" charset="0"/>
              </a:rPr>
              <a:t>Holistik</a:t>
            </a:r>
            <a:r>
              <a:rPr lang="tr-TR" b="1" dirty="0">
                <a:solidFill>
                  <a:srgbClr val="000000"/>
                </a:solidFill>
                <a:latin typeface="Tw Cen MT" panose="020B0602020104020603" pitchFamily="34" charset="0"/>
              </a:rPr>
              <a:t> (bütünsel) puanlama anahtarı</a:t>
            </a:r>
            <a:r>
              <a:rPr lang="tr-TR" dirty="0">
                <a:solidFill>
                  <a:srgbClr val="000000"/>
                </a:solidFill>
                <a:latin typeface="Tw Cen MT" panose="020B0602020104020603" pitchFamily="34" charset="0"/>
              </a:rPr>
              <a:t>, sürecin veya ürünün bir bütün olarak değerlendirilmesini sağlayan puanlama anahtarıdır. Öğrencinin gösterdiği performansın bütününe tek bir puan verilir. </a:t>
            </a:r>
            <a:endParaRPr lang="tr-TR" dirty="0">
              <a:latin typeface="Tw Cen MT" panose="020B0602020104020603" pitchFamily="34" charset="0"/>
            </a:endParaRPr>
          </a:p>
        </p:txBody>
      </p:sp>
    </p:spTree>
    <p:extLst>
      <p:ext uri="{BB962C8B-B14F-4D97-AF65-F5344CB8AC3E}">
        <p14:creationId xmlns:p14="http://schemas.microsoft.com/office/powerpoint/2010/main" val="342568544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13127" y="1281522"/>
            <a:ext cx="10298548" cy="1338828"/>
          </a:xfrm>
          <a:prstGeom prst="rect">
            <a:avLst/>
          </a:prstGeom>
        </p:spPr>
        <p:txBody>
          <a:bodyPr wrap="square">
            <a:spAutoFit/>
          </a:bodyPr>
          <a:lstStyle/>
          <a:p>
            <a:pPr>
              <a:lnSpc>
                <a:spcPct val="150000"/>
              </a:lnSpc>
            </a:pPr>
            <a:r>
              <a:rPr lang="tr-TR" b="1" dirty="0">
                <a:solidFill>
                  <a:srgbClr val="000000"/>
                </a:solidFill>
                <a:latin typeface="Tw Cen MT" panose="020B0602020104020603" pitchFamily="34" charset="0"/>
              </a:rPr>
              <a:t>Analitik puanlama anahtarıyla </a:t>
            </a:r>
            <a:r>
              <a:rPr lang="tr-TR" dirty="0">
                <a:solidFill>
                  <a:srgbClr val="000000"/>
                </a:solidFill>
                <a:latin typeface="Tw Cen MT" panose="020B0602020104020603" pitchFamily="34" charset="0"/>
              </a:rPr>
              <a:t>yapılan puanlamada ise süreç veya ürün parçalarına ayrılarak her bir parça kendi içinde ayrı ayrı değerlendirilir. Dolayısıyla öğrenciye çalışmanın belli bölümleriyle ilgili ayrı ayrı geri bildirim verilebilir. </a:t>
            </a:r>
          </a:p>
        </p:txBody>
      </p:sp>
    </p:spTree>
    <p:extLst>
      <p:ext uri="{BB962C8B-B14F-4D97-AF65-F5344CB8AC3E}">
        <p14:creationId xmlns:p14="http://schemas.microsoft.com/office/powerpoint/2010/main" val="61921208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23038"/>
            <a:ext cx="10317572" cy="2169825"/>
          </a:xfrm>
          <a:prstGeom prst="rect">
            <a:avLst/>
          </a:prstGeom>
        </p:spPr>
        <p:txBody>
          <a:bodyPr wrap="square">
            <a:spAutoFit/>
          </a:bodyPr>
          <a:lstStyle/>
          <a:p>
            <a:pPr>
              <a:lnSpc>
                <a:spcPct val="150000"/>
              </a:lnSpc>
            </a:pPr>
            <a:r>
              <a:rPr lang="tr-TR" b="1" i="0" u="none" strike="noStrike" baseline="0" dirty="0">
                <a:solidFill>
                  <a:srgbClr val="000000"/>
                </a:solidFill>
                <a:latin typeface="Tw Cen MT" panose="020B0602020104020603" pitchFamily="34" charset="0"/>
              </a:rPr>
              <a:t>6. Madde Analizleri </a:t>
            </a:r>
          </a:p>
          <a:p>
            <a:pPr>
              <a:lnSpc>
                <a:spcPct val="150000"/>
              </a:lnSpc>
            </a:pPr>
            <a:endParaRPr lang="tr-TR" b="1" i="0" u="none" strike="noStrike" baseline="0" dirty="0">
              <a:solidFill>
                <a:srgbClr val="000000"/>
              </a:solidFill>
              <a:latin typeface="Tw Cen MT" panose="020B0602020104020603" pitchFamily="34" charset="0"/>
            </a:endParaRPr>
          </a:p>
          <a:p>
            <a:pPr>
              <a:lnSpc>
                <a:spcPct val="150000"/>
              </a:lnSpc>
            </a:pPr>
            <a:r>
              <a:rPr lang="tr-TR" b="0" i="0" u="none" strike="noStrike" baseline="0" dirty="0">
                <a:solidFill>
                  <a:srgbClr val="000000"/>
                </a:solidFill>
                <a:latin typeface="Tw Cen MT" panose="020B0602020104020603" pitchFamily="34" charset="0"/>
              </a:rPr>
              <a:t>Maddelerin niteliğini gösteren ve sayılarla ifade edilen özelliklerdir. Madde analizlerinin yapılmasının amacı, testte olduğu gibi yer alacak, düzeltilecek ya da testten çıkarılacak maddelerin belirlenmesidir. Madde analizlerinin yapılmasının esas amacı ise </a:t>
            </a:r>
            <a:r>
              <a:rPr lang="tr-TR" b="0" i="1" u="none" strike="noStrike" baseline="0" dirty="0">
                <a:solidFill>
                  <a:srgbClr val="000000"/>
                </a:solidFill>
                <a:latin typeface="Tw Cen MT" panose="020B0602020104020603" pitchFamily="34" charset="0"/>
              </a:rPr>
              <a:t>testin geçerliğini ve güvenirliğini </a:t>
            </a:r>
            <a:r>
              <a:rPr lang="tr-TR" b="0" i="0" u="none" strike="noStrike" baseline="0" dirty="0">
                <a:solidFill>
                  <a:srgbClr val="000000"/>
                </a:solidFill>
                <a:latin typeface="Tw Cen MT" panose="020B0602020104020603" pitchFamily="34" charset="0"/>
              </a:rPr>
              <a:t>artırmaktır. </a:t>
            </a:r>
            <a:endParaRPr lang="tr-TR" dirty="0">
              <a:latin typeface="Tw Cen MT" panose="020B0602020104020603" pitchFamily="34" charset="0"/>
            </a:endParaRPr>
          </a:p>
        </p:txBody>
      </p:sp>
    </p:spTree>
    <p:extLst>
      <p:ext uri="{BB962C8B-B14F-4D97-AF65-F5344CB8AC3E}">
        <p14:creationId xmlns:p14="http://schemas.microsoft.com/office/powerpoint/2010/main" val="35790614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6160"/>
            <a:ext cx="10400146" cy="5493812"/>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b="0" i="0" u="none" strike="noStrike" baseline="0" dirty="0">
                <a:solidFill>
                  <a:srgbClr val="000000"/>
                </a:solidFill>
                <a:latin typeface="Tw Cen MT" panose="020B0602020104020603" pitchFamily="34" charset="0"/>
                <a:cs typeface="Times New Roman" panose="02020603050405020304" pitchFamily="18" charset="0"/>
              </a:rPr>
              <a:t>• </a:t>
            </a:r>
            <a:r>
              <a:rPr lang="tr-TR" b="1" i="0" u="none" strike="noStrike" baseline="0" dirty="0">
                <a:solidFill>
                  <a:srgbClr val="000000"/>
                </a:solidFill>
                <a:latin typeface="Tw Cen MT" panose="020B0602020104020603" pitchFamily="34" charset="0"/>
                <a:cs typeface="Times New Roman" panose="02020603050405020304" pitchFamily="18" charset="0"/>
              </a:rPr>
              <a:t>Madde güçlüğü: </a:t>
            </a:r>
            <a:r>
              <a:rPr lang="tr-TR" b="0" i="0" u="none" strike="noStrike" baseline="0" dirty="0">
                <a:solidFill>
                  <a:srgbClr val="000000"/>
                </a:solidFill>
                <a:latin typeface="Tw Cen MT" panose="020B0602020104020603" pitchFamily="34" charset="0"/>
                <a:cs typeface="Times New Roman" panose="02020603050405020304" pitchFamily="18" charset="0"/>
              </a:rPr>
              <a:t>Maddeyi doğru yanıtlayan birey sayısının maddeyi yanıtlayan toplam birey sayısına oranıdır. 0-1 arasında değişir. 0’a yakın olması maddenin güç olduğu, 1’e yakın olması ise maddenin kolay olduğu anlamına gelir. </a:t>
            </a:r>
          </a:p>
          <a:p>
            <a:pPr marL="285750" indent="-285750">
              <a:lnSpc>
                <a:spcPct val="150000"/>
              </a:lnSpc>
              <a:buFont typeface="Wingdings" panose="05000000000000000000" pitchFamily="2" charset="2"/>
              <a:buChar char="Ø"/>
            </a:pPr>
            <a:endParaRPr lang="tr-TR" b="0" i="0" u="none" strike="noStrike" baseline="0" dirty="0">
              <a:solidFill>
                <a:srgbClr val="000000"/>
              </a:solidFill>
              <a:latin typeface="Tw Cen MT" panose="020B0602020104020603" pitchFamily="34" charset="0"/>
              <a:cs typeface="Times New Roman" panose="02020603050405020304" pitchFamily="18" charset="0"/>
            </a:endParaRPr>
          </a:p>
          <a:p>
            <a:pPr marL="285750" indent="-285750">
              <a:lnSpc>
                <a:spcPct val="150000"/>
              </a:lnSpc>
              <a:buFont typeface="Wingdings" panose="05000000000000000000" pitchFamily="2" charset="2"/>
              <a:buChar char="Ø"/>
            </a:pPr>
            <a:r>
              <a:rPr lang="tr-TR" b="1" i="0" u="none" strike="noStrike" baseline="0" dirty="0">
                <a:solidFill>
                  <a:srgbClr val="000000"/>
                </a:solidFill>
                <a:latin typeface="Tw Cen MT" panose="020B0602020104020603" pitchFamily="34" charset="0"/>
                <a:cs typeface="Times New Roman" panose="02020603050405020304" pitchFamily="18" charset="0"/>
              </a:rPr>
              <a:t>• Madde ayırt ediciliği: </a:t>
            </a:r>
            <a:r>
              <a:rPr lang="tr-TR" b="0" i="0" u="none" strike="noStrike" baseline="0" dirty="0">
                <a:solidFill>
                  <a:srgbClr val="000000"/>
                </a:solidFill>
                <a:latin typeface="Tw Cen MT" panose="020B0602020104020603" pitchFamily="34" charset="0"/>
                <a:cs typeface="Times New Roman" panose="02020603050405020304" pitchFamily="18" charset="0"/>
              </a:rPr>
              <a:t>Testte ölçülen özelliğe yüksek düzeyde sahip olan öğrencilerle düşük düzeyde sahip olan öğrencileri birbirinden ayırt etme derecesidir. Teorik olarak -1 ile +1 arasında değişmekle birlikte uygulamada genellikle 0-1 arasında değişir. 0’a yakın olması ayırt ediciliğin düşük, 1’e yakın olması ise ayırt ediciliğin yüksek olduğu anlamına gelir. </a:t>
            </a:r>
          </a:p>
          <a:p>
            <a:pPr marL="285750" indent="-285750">
              <a:lnSpc>
                <a:spcPct val="150000"/>
              </a:lnSpc>
              <a:buFont typeface="Wingdings" panose="05000000000000000000" pitchFamily="2" charset="2"/>
              <a:buChar char="Ø"/>
            </a:pPr>
            <a:endParaRPr lang="tr-TR" b="0" i="0" u="none" strike="noStrike" baseline="0" dirty="0">
              <a:solidFill>
                <a:srgbClr val="000000"/>
              </a:solidFill>
              <a:latin typeface="Tw Cen MT" panose="020B0602020104020603" pitchFamily="34" charset="0"/>
              <a:cs typeface="Times New Roman" panose="02020603050405020304" pitchFamily="18" charset="0"/>
            </a:endParaRPr>
          </a:p>
          <a:p>
            <a:pPr marL="285750" indent="-285750">
              <a:lnSpc>
                <a:spcPct val="150000"/>
              </a:lnSpc>
              <a:buFont typeface="Wingdings" panose="05000000000000000000" pitchFamily="2" charset="2"/>
              <a:buChar char="Ø"/>
            </a:pPr>
            <a:r>
              <a:rPr lang="tr-TR" b="0" i="0" u="none" strike="noStrike" baseline="0" dirty="0">
                <a:solidFill>
                  <a:srgbClr val="000000"/>
                </a:solidFill>
                <a:latin typeface="Tw Cen MT" panose="020B0602020104020603" pitchFamily="34" charset="0"/>
                <a:cs typeface="Times New Roman" panose="02020603050405020304" pitchFamily="18" charset="0"/>
              </a:rPr>
              <a:t>• </a:t>
            </a:r>
            <a:r>
              <a:rPr lang="tr-TR" b="1" i="0" u="none" strike="noStrike" baseline="0" dirty="0">
                <a:solidFill>
                  <a:srgbClr val="000000"/>
                </a:solidFill>
                <a:latin typeface="Tw Cen MT" panose="020B0602020104020603" pitchFamily="34" charset="0"/>
                <a:cs typeface="Times New Roman" panose="02020603050405020304" pitchFamily="18" charset="0"/>
              </a:rPr>
              <a:t>Çeldirici analizi: </a:t>
            </a:r>
            <a:r>
              <a:rPr lang="tr-TR" b="0" i="0" u="none" strike="noStrike" baseline="0" dirty="0">
                <a:solidFill>
                  <a:srgbClr val="000000"/>
                </a:solidFill>
                <a:latin typeface="Tw Cen MT" panose="020B0602020104020603" pitchFamily="34" charset="0"/>
                <a:cs typeface="Times New Roman" panose="02020603050405020304" pitchFamily="18" charset="0"/>
              </a:rPr>
              <a:t>Maddede yer alan doğru cevap dışındaki seçeneklerin işlevselliğinin analiz edilmesidir. Amaç çeldiricilerin düzgün çalışıp çalışmadığının, cevap anahtarının doğruluğunun ve soruya ait birden fazla doğru cevap olup olmadığının incelenmesidir. Çeldiricilerin öğrencileri çekme güçlerinin birbirine yakın oranda olması beklenir. </a:t>
            </a:r>
          </a:p>
        </p:txBody>
      </p:sp>
    </p:spTree>
    <p:extLst>
      <p:ext uri="{BB962C8B-B14F-4D97-AF65-F5344CB8AC3E}">
        <p14:creationId xmlns:p14="http://schemas.microsoft.com/office/powerpoint/2010/main" val="321223245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0618"/>
            <a:ext cx="10409382" cy="3831818"/>
          </a:xfrm>
          <a:prstGeom prst="rect">
            <a:avLst/>
          </a:prstGeom>
        </p:spPr>
        <p:txBody>
          <a:bodyPr wrap="square">
            <a:spAutoFit/>
          </a:bodyPr>
          <a:lstStyle/>
          <a:p>
            <a:pPr>
              <a:lnSpc>
                <a:spcPct val="150000"/>
              </a:lnSpc>
            </a:pPr>
            <a:r>
              <a:rPr lang="tr-TR" b="1" i="0" u="none" strike="noStrike" baseline="0" dirty="0">
                <a:solidFill>
                  <a:srgbClr val="000000"/>
                </a:solidFill>
                <a:latin typeface="Tw Cen MT" panose="020B0602020104020603" pitchFamily="34" charset="0"/>
                <a:cs typeface="Times New Roman" panose="02020603050405020304" pitchFamily="18" charset="0"/>
              </a:rPr>
              <a:t>7. Test Sonuçlarına İlişkin Geri Bildirim Verilmesi </a:t>
            </a:r>
          </a:p>
          <a:p>
            <a:pPr marL="285750" indent="-285750">
              <a:lnSpc>
                <a:spcPct val="150000"/>
              </a:lnSpc>
              <a:buFont typeface="Wingdings" panose="05000000000000000000" pitchFamily="2" charset="2"/>
              <a:buChar char="Ø"/>
            </a:pPr>
            <a:endParaRPr lang="tr-TR" b="0" i="0" u="none" strike="noStrike" baseline="0" dirty="0">
              <a:solidFill>
                <a:srgbClr val="000000"/>
              </a:solidFill>
              <a:latin typeface="Tw Cen MT" panose="020B0602020104020603" pitchFamily="34" charset="0"/>
              <a:cs typeface="Times New Roman" panose="02020603050405020304" pitchFamily="18" charset="0"/>
            </a:endParaRPr>
          </a:p>
          <a:p>
            <a:pPr marL="285750" indent="-285750">
              <a:lnSpc>
                <a:spcPct val="150000"/>
              </a:lnSpc>
              <a:buFont typeface="Wingdings" panose="05000000000000000000" pitchFamily="2" charset="2"/>
              <a:buChar char="Ø"/>
            </a:pPr>
            <a:r>
              <a:rPr lang="tr-TR" b="0" i="1" u="none" strike="noStrike" baseline="0" dirty="0">
                <a:solidFill>
                  <a:srgbClr val="000000"/>
                </a:solidFill>
                <a:latin typeface="Tw Cen MT" panose="020B0602020104020603" pitchFamily="34" charset="0"/>
                <a:cs typeface="Times New Roman" panose="02020603050405020304" pitchFamily="18" charset="0"/>
              </a:rPr>
              <a:t>Öğrenci başarısına ilişkin geri bildirim:</a:t>
            </a:r>
            <a:r>
              <a:rPr lang="tr-TR" b="0" i="0" u="none" strike="noStrike" baseline="0" dirty="0">
                <a:solidFill>
                  <a:srgbClr val="000000"/>
                </a:solidFill>
                <a:latin typeface="Tw Cen MT" panose="020B0602020104020603" pitchFamily="34" charset="0"/>
                <a:cs typeface="Times New Roman" panose="02020603050405020304" pitchFamily="18" charset="0"/>
              </a:rPr>
              <a:t> Değerlendirme sonucunda öğrenciye öğrenme düzeyi hakkında bilgi verme, güçlü ve zayıf yönlerini gösterme ve zayıf yönlerini geliştirme amacıyla öğrencilere iletilen bilgidir. Öğrenci başarısının artmasında önemli bir rol oynar. </a:t>
            </a:r>
          </a:p>
          <a:p>
            <a:pPr marL="285750" indent="-285750">
              <a:lnSpc>
                <a:spcPct val="150000"/>
              </a:lnSpc>
              <a:buFont typeface="Wingdings" panose="05000000000000000000" pitchFamily="2" charset="2"/>
              <a:buChar char="Ø"/>
            </a:pPr>
            <a:endParaRPr lang="tr-TR" b="0" i="0" u="none" strike="noStrike" baseline="0" dirty="0">
              <a:solidFill>
                <a:srgbClr val="000000"/>
              </a:solidFill>
              <a:latin typeface="Tw Cen MT" panose="020B0602020104020603" pitchFamily="34" charset="0"/>
              <a:cs typeface="Times New Roman" panose="02020603050405020304" pitchFamily="18" charset="0"/>
            </a:endParaRPr>
          </a:p>
          <a:p>
            <a:pPr marL="285750" indent="-285750">
              <a:lnSpc>
                <a:spcPct val="150000"/>
              </a:lnSpc>
              <a:buFont typeface="Wingdings" panose="05000000000000000000" pitchFamily="2" charset="2"/>
              <a:buChar char="Ø"/>
            </a:pPr>
            <a:r>
              <a:rPr lang="tr-TR" b="0" i="1" u="none" strike="noStrike" baseline="0" dirty="0">
                <a:solidFill>
                  <a:srgbClr val="000000"/>
                </a:solidFill>
                <a:latin typeface="Tw Cen MT" panose="020B0602020104020603" pitchFamily="34" charset="0"/>
                <a:cs typeface="Times New Roman" panose="02020603050405020304" pitchFamily="18" charset="0"/>
              </a:rPr>
              <a:t>Öğretime yönelik geri bildirim:</a:t>
            </a:r>
            <a:r>
              <a:rPr lang="tr-TR" b="0" i="0" u="none" strike="noStrike" baseline="0" dirty="0">
                <a:solidFill>
                  <a:srgbClr val="000000"/>
                </a:solidFill>
                <a:latin typeface="Tw Cen MT" panose="020B0602020104020603" pitchFamily="34" charset="0"/>
                <a:cs typeface="Times New Roman" panose="02020603050405020304" pitchFamily="18" charset="0"/>
              </a:rPr>
              <a:t> Öğretmenlerin yaptığı sınıf içi öğretimin etkinliği ve etkililiği hakkında öğretmenlere verilen dönüttür. Bu dönüte dayalı olarak öğretmenler öğretim yöntemlerini öğrenci başarısını artıracak şekilde iyileştirebilirler/düzenleyebilirler. </a:t>
            </a:r>
          </a:p>
        </p:txBody>
      </p:sp>
    </p:spTree>
    <p:extLst>
      <p:ext uri="{BB962C8B-B14F-4D97-AF65-F5344CB8AC3E}">
        <p14:creationId xmlns:p14="http://schemas.microsoft.com/office/powerpoint/2010/main" val="70712870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2928"/>
            <a:ext cx="10400146" cy="3372975"/>
          </a:xfrm>
          <a:prstGeom prst="rect">
            <a:avLst/>
          </a:prstGeom>
        </p:spPr>
        <p:txBody>
          <a:bodyPr wrap="square">
            <a:spAutoFit/>
          </a:bodyPr>
          <a:lstStyle/>
          <a:p>
            <a:pPr>
              <a:lnSpc>
                <a:spcPct val="150000"/>
              </a:lnSpc>
            </a:pPr>
            <a:r>
              <a:rPr lang="tr-TR" b="1" i="0" u="none" strike="noStrike" baseline="0" dirty="0">
                <a:solidFill>
                  <a:srgbClr val="000000"/>
                </a:solidFill>
                <a:latin typeface="Tw Cen MT" panose="020B0602020104020603" pitchFamily="34" charset="0"/>
              </a:rPr>
              <a:t>8. Standart Başarı Testleri ile Öğretmen Yapımı Başarı Testleri Arasındaki Farklar </a:t>
            </a:r>
          </a:p>
          <a:p>
            <a:pPr>
              <a:lnSpc>
                <a:spcPct val="150000"/>
              </a:lnSpc>
            </a:pPr>
            <a:endParaRPr lang="tr-TR" b="1" i="0" u="none" strike="noStrike" baseline="0" dirty="0">
              <a:solidFill>
                <a:srgbClr val="000000"/>
              </a:solidFill>
              <a:latin typeface="Tw Cen MT" panose="020B0602020104020603" pitchFamily="34" charset="0"/>
            </a:endParaRPr>
          </a:p>
          <a:p>
            <a:pPr marL="285750" indent="-285750">
              <a:lnSpc>
                <a:spcPct val="150000"/>
              </a:lnSpc>
              <a:buFont typeface="Wingdings" panose="05000000000000000000" pitchFamily="2" charset="2"/>
              <a:buChar char="Ø"/>
            </a:pPr>
            <a:r>
              <a:rPr lang="tr-TR" b="0" i="0" u="none" strike="noStrike" baseline="0" dirty="0">
                <a:solidFill>
                  <a:srgbClr val="000000"/>
                </a:solidFill>
                <a:latin typeface="Tw Cen MT" panose="020B0602020104020603" pitchFamily="34" charset="0"/>
              </a:rPr>
              <a:t>Standart başarı testleri, genel öğrenme çıktıları üzerine yapılandırılır. Bu testlerin güvenirliği yüksektir. Uygulama süreci standardize edilmiştir. Ancak öğretmen yapımı başarı testleri özel öğrenme çıktılarını değerlendirmek üzere geliştirilir. Bu testlerde maddelerin nasıl çalıştığı ve testin güvenirlik düzeyi genelde bilinmez. Uygulama süreci esnektir. </a:t>
            </a:r>
          </a:p>
          <a:p>
            <a:pPr marL="285750" indent="-285750">
              <a:lnSpc>
                <a:spcPct val="150000"/>
              </a:lnSpc>
              <a:buFont typeface="Wingdings" panose="05000000000000000000" pitchFamily="2" charset="2"/>
              <a:buChar char="Ø"/>
            </a:pPr>
            <a:endParaRPr lang="tr-TR" b="0" i="0" u="none" strike="noStrike" baseline="0" dirty="0">
              <a:solidFill>
                <a:srgbClr val="000000"/>
              </a:solidFill>
              <a:latin typeface="Tw Cen MT" panose="020B0602020104020603" pitchFamily="34" charset="0"/>
            </a:endParaRPr>
          </a:p>
          <a:p>
            <a:pPr marL="285750" indent="-285750">
              <a:lnSpc>
                <a:spcPct val="150000"/>
              </a:lnSpc>
              <a:buFont typeface="Wingdings" panose="05000000000000000000" pitchFamily="2" charset="2"/>
              <a:buChar char="Ø"/>
            </a:pPr>
            <a:r>
              <a:rPr lang="tr-TR" b="0" i="0" u="none" strike="noStrike" baseline="0" dirty="0">
                <a:solidFill>
                  <a:srgbClr val="000000"/>
                </a:solidFill>
                <a:latin typeface="Tw Cen MT" panose="020B0602020104020603" pitchFamily="34" charset="0"/>
              </a:rPr>
              <a:t>Geniş ölçekli testler: Büyük bir öğrenci popülasyonunu kapsayan bölgesel, ulusal veya uluslararası testlerdir. </a:t>
            </a:r>
          </a:p>
        </p:txBody>
      </p:sp>
    </p:spTree>
    <p:extLst>
      <p:ext uri="{BB962C8B-B14F-4D97-AF65-F5344CB8AC3E}">
        <p14:creationId xmlns:p14="http://schemas.microsoft.com/office/powerpoint/2010/main" val="16939449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6319"/>
            <a:ext cx="10418619" cy="5033686"/>
          </a:xfrm>
          <a:prstGeom prst="rect">
            <a:avLst/>
          </a:prstGeom>
        </p:spPr>
        <p:txBody>
          <a:bodyPr wrap="square">
            <a:spAutoFit/>
          </a:bodyPr>
          <a:lstStyle/>
          <a:p>
            <a:pPr>
              <a:lnSpc>
                <a:spcPct val="150000"/>
              </a:lnSpc>
            </a:pPr>
            <a:r>
              <a:rPr lang="tr-TR" b="0" i="0" u="none" strike="noStrike" baseline="0" dirty="0">
                <a:solidFill>
                  <a:srgbClr val="000000"/>
                </a:solidFill>
                <a:latin typeface="Tw Cen MT" panose="020B0602020104020603" pitchFamily="34" charset="0"/>
                <a:cs typeface="Times New Roman" panose="02020603050405020304" pitchFamily="18" charset="0"/>
              </a:rPr>
              <a:t>Türkiye’de uygulanan geniş ölçekli standart başarı/beceri testleri (ABİDE, ÖBİ): Türkiye’de ulusal çapta ABİDE (Akademik Becerilerin İzlenmesi ve Değerlendirilmesi) ve ÖBİ (Öğrenci Başarı İzleme Araştırması) standart başarı/beceri testleri uygulanmaktadır. </a:t>
            </a:r>
          </a:p>
          <a:p>
            <a:pPr marL="285750" indent="-285750">
              <a:lnSpc>
                <a:spcPct val="150000"/>
              </a:lnSpc>
              <a:buFont typeface="Wingdings" panose="05000000000000000000" pitchFamily="2" charset="2"/>
              <a:buChar char="§"/>
            </a:pPr>
            <a:r>
              <a:rPr lang="tr-TR" b="1" i="1" u="none" strike="noStrike" baseline="0" dirty="0">
                <a:solidFill>
                  <a:srgbClr val="000000"/>
                </a:solidFill>
                <a:latin typeface="Tw Cen MT" panose="020B0602020104020603" pitchFamily="34" charset="0"/>
                <a:cs typeface="Times New Roman" panose="02020603050405020304" pitchFamily="18" charset="0"/>
              </a:rPr>
              <a:t>ABİDE Araştırması</a:t>
            </a:r>
            <a:r>
              <a:rPr lang="tr-TR" b="0" i="1" u="none" strike="noStrike" baseline="0" dirty="0">
                <a:solidFill>
                  <a:srgbClr val="000000"/>
                </a:solidFill>
                <a:latin typeface="Tw Cen MT" panose="020B0602020104020603" pitchFamily="34" charset="0"/>
                <a:cs typeface="Times New Roman" panose="02020603050405020304" pitchFamily="18" charset="0"/>
              </a:rPr>
              <a:t>, </a:t>
            </a:r>
            <a:r>
              <a:rPr lang="tr-TR" b="0" i="0" u="none" strike="noStrike" baseline="0" dirty="0">
                <a:solidFill>
                  <a:srgbClr val="000000"/>
                </a:solidFill>
                <a:latin typeface="Tw Cen MT" panose="020B0602020104020603" pitchFamily="34" charset="0"/>
                <a:cs typeface="Times New Roman" panose="02020603050405020304" pitchFamily="18" charset="0"/>
              </a:rPr>
              <a:t>4, 8 ve 10. sınıf düzeylerindeki öğrencilerin örgün eğitimde kazandıkları bilgi ve becerileri ne derece kullandıklarının ölçüldüğü bir durum belirleme çalışmasıdır. Buna ek olarak ABİDE Araştırması kapsamında öğrencilerin akademik becerileri ile ilişkili faktörlerin ortaya konulması amaçlanmaktadır. ABİDE Araştırması Türkçe (okuma becerileri), matematik ve fen bilimleri alanlarında uygulanmaktadır</a:t>
            </a:r>
            <a:r>
              <a:rPr lang="tr-TR" b="1" i="0" u="none" strike="noStrike" baseline="0" dirty="0">
                <a:solidFill>
                  <a:srgbClr val="000000"/>
                </a:solidFill>
                <a:latin typeface="Tw Cen MT" panose="020B0602020104020603" pitchFamily="34" charset="0"/>
                <a:cs typeface="Times New Roman" panose="02020603050405020304" pitchFamily="18" charset="0"/>
              </a:rPr>
              <a:t>. </a:t>
            </a:r>
          </a:p>
          <a:p>
            <a:pPr marL="285750" indent="-285750">
              <a:lnSpc>
                <a:spcPct val="150000"/>
              </a:lnSpc>
              <a:buFont typeface="Wingdings" panose="05000000000000000000" pitchFamily="2" charset="2"/>
              <a:buChar char="§"/>
            </a:pPr>
            <a:r>
              <a:rPr lang="tr-TR" b="1" i="1" u="none" strike="noStrike" baseline="0" dirty="0">
                <a:solidFill>
                  <a:srgbClr val="000000"/>
                </a:solidFill>
                <a:latin typeface="Tw Cen MT" panose="020B0602020104020603" pitchFamily="34" charset="0"/>
                <a:cs typeface="Times New Roman" panose="02020603050405020304" pitchFamily="18" charset="0"/>
              </a:rPr>
              <a:t>ÖBİ Araştırması </a:t>
            </a:r>
            <a:r>
              <a:rPr lang="tr-TR" b="0" i="0" u="none" strike="noStrike" baseline="0" dirty="0">
                <a:solidFill>
                  <a:srgbClr val="000000"/>
                </a:solidFill>
                <a:latin typeface="Tw Cen MT" panose="020B0602020104020603" pitchFamily="34" charset="0"/>
                <a:cs typeface="Times New Roman" panose="02020603050405020304" pitchFamily="18" charset="0"/>
              </a:rPr>
              <a:t>ise öğrencilerin öğretim programlarında yer alan kazanımlara erişim durumları ile öğrenme eksikliklerini belirlemeyi amaçlayan bir araştırmadır. ÖBİ kapsamında da bilişsel testlere ek olarak anketler kullanılmakta ve öğrencilerin bilişsel özellikleri (akademik başarı ve becerileri) ile ilişkili faktörler ortaya konulmaktadır. ÖBİ Araştırması 4, 7 ve 10. sınıf düzeylerinde Türkçe (Türk Dili ve Edebiyatı), matematik ve fen bilimleri alanlarında uygulanmaktadır. </a:t>
            </a:r>
          </a:p>
        </p:txBody>
      </p:sp>
    </p:spTree>
    <p:extLst>
      <p:ext uri="{BB962C8B-B14F-4D97-AF65-F5344CB8AC3E}">
        <p14:creationId xmlns:p14="http://schemas.microsoft.com/office/powerpoint/2010/main" val="182371768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257567" y="2693736"/>
            <a:ext cx="5716145" cy="523220"/>
          </a:xfrm>
          <a:prstGeom prst="rect">
            <a:avLst/>
          </a:prstGeom>
          <a:noFill/>
        </p:spPr>
        <p:txBody>
          <a:bodyPr wrap="square" rtlCol="0">
            <a:spAutoFit/>
          </a:bodyPr>
          <a:lstStyle/>
          <a:p>
            <a:pPr algn="ctr"/>
            <a:r>
              <a:rPr lang="tr-TR" sz="2800" dirty="0">
                <a:solidFill>
                  <a:schemeClr val="bg1"/>
                </a:solidFill>
                <a:latin typeface="Tw Cen MT" panose="020B0602020104020603" pitchFamily="34" charset="0"/>
              </a:rPr>
              <a:t>Burdur Ölçme Değerlendirme Merkezi</a:t>
            </a:r>
          </a:p>
        </p:txBody>
      </p:sp>
      <p:sp>
        <p:nvSpPr>
          <p:cNvPr id="5" name="Metin kutusu 4"/>
          <p:cNvSpPr txBox="1"/>
          <p:nvPr/>
        </p:nvSpPr>
        <p:spPr>
          <a:xfrm>
            <a:off x="4152620" y="3137443"/>
            <a:ext cx="3926037" cy="1600438"/>
          </a:xfrm>
          <a:prstGeom prst="rect">
            <a:avLst/>
          </a:prstGeom>
          <a:noFill/>
        </p:spPr>
        <p:txBody>
          <a:bodyPr wrap="square" rtlCol="0">
            <a:spAutoFit/>
          </a:bodyPr>
          <a:lstStyle/>
          <a:p>
            <a:pPr algn="ctr"/>
            <a:r>
              <a:rPr lang="tr-TR" sz="1400" b="1" u="sng" dirty="0">
                <a:solidFill>
                  <a:schemeClr val="bg1"/>
                </a:solidFill>
                <a:latin typeface="Tw Cen MT" panose="020B0602020104020603" pitchFamily="34" charset="0"/>
                <a:cs typeface="Times New Roman" panose="02020603050405020304" pitchFamily="18" charset="0"/>
              </a:rPr>
              <a:t>Telefon Numaralarımız</a:t>
            </a:r>
          </a:p>
          <a:p>
            <a:pPr algn="ctr"/>
            <a:r>
              <a:rPr lang="tr-TR" sz="1400" b="1" u="sng" dirty="0">
                <a:solidFill>
                  <a:schemeClr val="bg1"/>
                </a:solidFill>
                <a:latin typeface="Tw Cen MT" panose="020B0602020104020603" pitchFamily="34" charset="0"/>
                <a:cs typeface="Times New Roman" panose="02020603050405020304" pitchFamily="18" charset="0"/>
              </a:rPr>
              <a:t>0554 462 62 67</a:t>
            </a:r>
          </a:p>
          <a:p>
            <a:pPr algn="ctr"/>
            <a:r>
              <a:rPr lang="tr-TR" sz="1400" b="1" u="sng" dirty="0">
                <a:solidFill>
                  <a:schemeClr val="bg1"/>
                </a:solidFill>
                <a:latin typeface="Tw Cen MT" panose="020B0602020104020603" pitchFamily="34" charset="0"/>
                <a:cs typeface="Times New Roman" panose="02020603050405020304" pitchFamily="18" charset="0"/>
              </a:rPr>
              <a:t>E-posta</a:t>
            </a:r>
          </a:p>
          <a:p>
            <a:pPr algn="ctr"/>
            <a:r>
              <a:rPr lang="tr-TR" sz="1400" b="1" dirty="0">
                <a:solidFill>
                  <a:schemeClr val="bg1"/>
                </a:solidFill>
                <a:latin typeface="Tw Cen MT" panose="020B0602020104020603" pitchFamily="34" charset="0"/>
                <a:cs typeface="Times New Roman" panose="02020603050405020304" pitchFamily="18" charset="0"/>
              </a:rPr>
              <a:t>odm15@meb.gov.tr</a:t>
            </a:r>
          </a:p>
          <a:p>
            <a:pPr algn="ctr"/>
            <a:endParaRPr lang="tr-TR" sz="1400" b="1" u="sng" dirty="0">
              <a:solidFill>
                <a:schemeClr val="bg1"/>
              </a:solidFill>
              <a:latin typeface="Tw Cen MT" panose="020B0602020104020603" pitchFamily="34" charset="0"/>
              <a:cs typeface="Times New Roman" panose="02020603050405020304" pitchFamily="18" charset="0"/>
            </a:endParaRPr>
          </a:p>
          <a:p>
            <a:pPr algn="ctr"/>
            <a:r>
              <a:rPr lang="tr-TR" sz="1400" b="1" u="sng" dirty="0">
                <a:solidFill>
                  <a:schemeClr val="bg1"/>
                </a:solidFill>
                <a:latin typeface="Tw Cen MT" panose="020B0602020104020603" pitchFamily="34" charset="0"/>
                <a:cs typeface="Times New Roman" panose="02020603050405020304" pitchFamily="18" charset="0"/>
              </a:rPr>
              <a:t>İnternet Adresimiz</a:t>
            </a:r>
          </a:p>
          <a:p>
            <a:pPr algn="ctr"/>
            <a:r>
              <a:rPr lang="tr-TR" sz="1400" b="1" u="sng" dirty="0">
                <a:solidFill>
                  <a:schemeClr val="bg1"/>
                </a:solidFill>
                <a:latin typeface="Tw Cen MT" panose="020B0602020104020603" pitchFamily="34" charset="0"/>
                <a:cs typeface="Times New Roman" panose="02020603050405020304" pitchFamily="18" charset="0"/>
              </a:rPr>
              <a:t>http://burdurodm.meb.gov.tr/</a:t>
            </a:r>
          </a:p>
        </p:txBody>
      </p:sp>
      <p:pic>
        <p:nvPicPr>
          <p:cNvPr id="9" name="Resim 8">
            <a:extLst>
              <a:ext uri="{FF2B5EF4-FFF2-40B4-BE49-F238E27FC236}">
                <a16:creationId xmlns:a16="http://schemas.microsoft.com/office/drawing/2014/main" id="{4F3F5C31-52FE-4531-A712-16393D19F7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5799" y="2693736"/>
            <a:ext cx="2027586" cy="202710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4298133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6319"/>
            <a:ext cx="10306126" cy="5909310"/>
          </a:xfrm>
          <a:prstGeom prst="rect">
            <a:avLst/>
          </a:prstGeom>
        </p:spPr>
        <p:txBody>
          <a:bodyPr wrap="square">
            <a:spAutoFit/>
          </a:bodyPr>
          <a:lstStyle/>
          <a:p>
            <a:pPr>
              <a:lnSpc>
                <a:spcPct val="150000"/>
              </a:lnSpc>
            </a:pPr>
            <a:r>
              <a:rPr lang="tr-TR" b="1">
                <a:solidFill>
                  <a:srgbClr val="000000"/>
                </a:solidFill>
                <a:latin typeface="Tw Cen MT" panose="020B0602020104020603" pitchFamily="34" charset="0"/>
                <a:cs typeface="Times New Roman" panose="02020603050405020304" pitchFamily="18" charset="0"/>
              </a:rPr>
              <a:t>Ölçme: </a:t>
            </a:r>
            <a:r>
              <a:rPr lang="tr-TR">
                <a:solidFill>
                  <a:srgbClr val="000000"/>
                </a:solidFill>
                <a:latin typeface="Tw Cen MT" panose="020B0602020104020603" pitchFamily="34" charset="0"/>
                <a:cs typeface="Times New Roman" panose="02020603050405020304" pitchFamily="18" charset="0"/>
              </a:rPr>
              <a:t>Gözlenen bir özelliğin (değişkenin) sayı ve sembollerle ifade edilmesidir. </a:t>
            </a:r>
          </a:p>
          <a:p>
            <a:pPr>
              <a:lnSpc>
                <a:spcPct val="150000"/>
              </a:lnSpc>
            </a:pPr>
            <a:endParaRPr lang="tr-TR">
              <a:latin typeface="Tw Cen MT" panose="020B0602020104020603" pitchFamily="34" charset="0"/>
              <a:cs typeface="Times New Roman" panose="02020603050405020304" pitchFamily="18" charset="0"/>
            </a:endParaRPr>
          </a:p>
          <a:p>
            <a:pPr>
              <a:lnSpc>
                <a:spcPct val="150000"/>
              </a:lnSpc>
            </a:pPr>
            <a:r>
              <a:rPr lang="tr-TR">
                <a:latin typeface="Tw Cen MT" panose="020B0602020104020603" pitchFamily="34" charset="0"/>
                <a:cs typeface="Times New Roman" panose="02020603050405020304" pitchFamily="18" charset="0"/>
              </a:rPr>
              <a:t>Ölçmenin en genel tanımı “Geçerli ve görgül yollarla test edilebilecek kurallar çerçevesinde nesneleri belli özelliklere sahip oluş derecelerine göre sayı ve sembollerle ifade etmektir.” </a:t>
            </a:r>
            <a:r>
              <a:rPr lang="tr-TR" i="1">
                <a:latin typeface="Tw Cen MT" panose="020B0602020104020603" pitchFamily="34" charset="0"/>
                <a:cs typeface="Times New Roman" panose="02020603050405020304" pitchFamily="18" charset="0"/>
              </a:rPr>
              <a:t>(Magnusson, 1967). </a:t>
            </a:r>
          </a:p>
          <a:p>
            <a:pPr>
              <a:lnSpc>
                <a:spcPct val="150000"/>
              </a:lnSpc>
            </a:pPr>
            <a:endParaRPr lang="tr-TR">
              <a:latin typeface="Tw Cen MT" panose="020B0602020104020603" pitchFamily="34" charset="0"/>
              <a:cs typeface="Times New Roman" panose="02020603050405020304" pitchFamily="18" charset="0"/>
            </a:endParaRPr>
          </a:p>
          <a:p>
            <a:pPr>
              <a:lnSpc>
                <a:spcPct val="150000"/>
              </a:lnSpc>
            </a:pPr>
            <a:r>
              <a:rPr lang="tr-TR" i="1">
                <a:latin typeface="Tw Cen MT" panose="020B0602020104020603" pitchFamily="34" charset="0"/>
                <a:cs typeface="Times New Roman" panose="02020603050405020304" pitchFamily="18" charset="0"/>
              </a:rPr>
              <a:t>Turgut (1982) </a:t>
            </a:r>
            <a:r>
              <a:rPr lang="tr-TR">
                <a:latin typeface="Tw Cen MT" panose="020B0602020104020603" pitchFamily="34" charset="0"/>
                <a:cs typeface="Times New Roman" panose="02020603050405020304" pitchFamily="18" charset="0"/>
              </a:rPr>
              <a:t>tarafından “Bir niteliğin gözlenip gözlem sonucunun sayı ve sembollerle gösterilmesi.” şeklinde yapılmıştır.</a:t>
            </a:r>
          </a:p>
          <a:p>
            <a:pPr>
              <a:lnSpc>
                <a:spcPct val="150000"/>
              </a:lnSpc>
            </a:pPr>
            <a:endParaRPr lang="tr-TR">
              <a:latin typeface="Tw Cen MT" panose="020B0602020104020603" pitchFamily="34" charset="0"/>
              <a:cs typeface="Times New Roman" panose="02020603050405020304" pitchFamily="18" charset="0"/>
            </a:endParaRPr>
          </a:p>
          <a:p>
            <a:pPr>
              <a:lnSpc>
                <a:spcPct val="150000"/>
              </a:lnSpc>
            </a:pPr>
            <a:r>
              <a:rPr lang="tr-TR" b="1">
                <a:latin typeface="Tw Cen MT" panose="020B0602020104020603" pitchFamily="34" charset="0"/>
                <a:cs typeface="Times New Roman" panose="02020603050405020304" pitchFamily="18" charset="0"/>
              </a:rPr>
              <a:t>Örnekler:</a:t>
            </a:r>
          </a:p>
          <a:p>
            <a:pPr>
              <a:lnSpc>
                <a:spcPct val="150000"/>
              </a:lnSpc>
            </a:pPr>
            <a:r>
              <a:rPr lang="tr-TR">
                <a:latin typeface="Tw Cen MT" panose="020B0602020104020603" pitchFamily="34" charset="0"/>
                <a:cs typeface="Times New Roman" panose="02020603050405020304" pitchFamily="18" charset="0"/>
              </a:rPr>
              <a:t>Mehmet matematik sınavından 75 almıştır.</a:t>
            </a:r>
          </a:p>
          <a:p>
            <a:pPr>
              <a:lnSpc>
                <a:spcPct val="150000"/>
              </a:lnSpc>
            </a:pPr>
            <a:r>
              <a:rPr lang="tr-TR">
                <a:latin typeface="Tw Cen MT" panose="020B0602020104020603" pitchFamily="34" charset="0"/>
                <a:cs typeface="Times New Roman" panose="02020603050405020304" pitchFamily="18" charset="0"/>
              </a:rPr>
              <a:t>Ayşe’nin boy uzunluğu ölçülerek 162 cm. bulunmuştur.</a:t>
            </a:r>
          </a:p>
          <a:p>
            <a:pPr>
              <a:lnSpc>
                <a:spcPct val="150000"/>
              </a:lnSpc>
            </a:pPr>
            <a:r>
              <a:rPr lang="tr-TR">
                <a:latin typeface="Tw Cen MT" panose="020B0602020104020603" pitchFamily="34" charset="0"/>
                <a:cs typeface="Times New Roman" panose="02020603050405020304" pitchFamily="18" charset="0"/>
              </a:rPr>
              <a:t>Bir sınıftaki öğrencilerin boy uzunluklarına göre sıralanarak, bu sıraya göre öğrencilere numara verilmesi.</a:t>
            </a:r>
          </a:p>
          <a:p>
            <a:pPr>
              <a:lnSpc>
                <a:spcPct val="150000"/>
              </a:lnSpc>
            </a:pPr>
            <a:r>
              <a:rPr lang="tr-TR">
                <a:latin typeface="Tw Cen MT" panose="020B0602020104020603" pitchFamily="34" charset="0"/>
                <a:cs typeface="Times New Roman" panose="02020603050405020304" pitchFamily="18" charset="0"/>
              </a:rPr>
              <a:t>Eğitim fakültesinde öğrencilerin okudukları bölümlere göre sınıflandırılması.</a:t>
            </a:r>
          </a:p>
          <a:p>
            <a:pPr>
              <a:lnSpc>
                <a:spcPct val="150000"/>
              </a:lnSpc>
            </a:pPr>
            <a:endParaRPr lang="tr-TR">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126226356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6319"/>
            <a:ext cx="10178472" cy="3831818"/>
          </a:xfrm>
          <a:prstGeom prst="rect">
            <a:avLst/>
          </a:prstGeom>
        </p:spPr>
        <p:txBody>
          <a:bodyPr wrap="square">
            <a:spAutoFit/>
          </a:bodyPr>
          <a:lstStyle/>
          <a:p>
            <a:pPr>
              <a:lnSpc>
                <a:spcPct val="150000"/>
              </a:lnSpc>
            </a:pPr>
            <a:r>
              <a:rPr lang="tr-TR">
                <a:latin typeface="Tw Cen MT" panose="020B0602020104020603" pitchFamily="34" charset="0"/>
                <a:cs typeface="Times New Roman" panose="02020603050405020304" pitchFamily="18" charset="0"/>
              </a:rPr>
              <a:t>Ölçmenin türü, ölçülen özelliğe ve ölçülen özelliğin gözlenme şekline bağlıdır.</a:t>
            </a:r>
          </a:p>
          <a:p>
            <a:pPr>
              <a:lnSpc>
                <a:spcPct val="150000"/>
              </a:lnSpc>
            </a:pPr>
            <a:r>
              <a:rPr lang="tr-TR">
                <a:latin typeface="Tw Cen MT" panose="020B0602020104020603" pitchFamily="34" charset="0"/>
                <a:cs typeface="Times New Roman" panose="02020603050405020304" pitchFamily="18" charset="0"/>
              </a:rPr>
              <a:t>Gözlenen sonuçlar elde edilirken yapılan bir gözlemin ne şekilde yapıldığı ve ölçme sonuçlarının elde ediliş biçimi ölçme türlerinin tanımlanmasına yardımcı olur.</a:t>
            </a:r>
          </a:p>
          <a:p>
            <a:pPr>
              <a:lnSpc>
                <a:spcPct val="150000"/>
              </a:lnSpc>
            </a:pPr>
            <a:endParaRPr lang="tr-TR">
              <a:latin typeface="Tw Cen MT" panose="020B0602020104020603" pitchFamily="34" charset="0"/>
              <a:cs typeface="Times New Roman" panose="02020603050405020304" pitchFamily="18" charset="0"/>
            </a:endParaRPr>
          </a:p>
          <a:p>
            <a:pPr>
              <a:lnSpc>
                <a:spcPct val="150000"/>
              </a:lnSpc>
            </a:pPr>
            <a:r>
              <a:rPr lang="tr-TR" b="1">
                <a:latin typeface="Tw Cen MT" panose="020B0602020104020603" pitchFamily="34" charset="0"/>
                <a:cs typeface="Times New Roman" panose="02020603050405020304" pitchFamily="18" charset="0"/>
              </a:rPr>
              <a:t>Bu açıdan bakıldığında,</a:t>
            </a:r>
          </a:p>
          <a:p>
            <a:pPr marL="514350" indent="-514350">
              <a:lnSpc>
                <a:spcPct val="150000"/>
              </a:lnSpc>
              <a:buFont typeface="+mj-lt"/>
              <a:buAutoNum type="arabicPeriod"/>
            </a:pPr>
            <a:r>
              <a:rPr lang="tr-TR">
                <a:latin typeface="Tw Cen MT" panose="020B0602020104020603" pitchFamily="34" charset="0"/>
                <a:cs typeface="Times New Roman" panose="02020603050405020304" pitchFamily="18" charset="0"/>
              </a:rPr>
              <a:t>doğrudan </a:t>
            </a:r>
          </a:p>
          <a:p>
            <a:pPr marL="514350" indent="-514350">
              <a:lnSpc>
                <a:spcPct val="150000"/>
              </a:lnSpc>
              <a:buFont typeface="+mj-lt"/>
              <a:buAutoNum type="arabicPeriod"/>
            </a:pPr>
            <a:r>
              <a:rPr lang="tr-TR">
                <a:latin typeface="Tw Cen MT" panose="020B0602020104020603" pitchFamily="34" charset="0"/>
                <a:cs typeface="Times New Roman" panose="02020603050405020304" pitchFamily="18" charset="0"/>
              </a:rPr>
              <a:t>dolaylı</a:t>
            </a:r>
          </a:p>
          <a:p>
            <a:pPr marL="514350" indent="-514350">
              <a:lnSpc>
                <a:spcPct val="150000"/>
              </a:lnSpc>
              <a:buFont typeface="+mj-lt"/>
              <a:buAutoNum type="arabicPeriod"/>
            </a:pPr>
            <a:r>
              <a:rPr lang="tr-TR">
                <a:latin typeface="Tw Cen MT" panose="020B0602020104020603" pitchFamily="34" charset="0"/>
                <a:cs typeface="Times New Roman" panose="02020603050405020304" pitchFamily="18" charset="0"/>
              </a:rPr>
              <a:t>türetilmiş ölçme </a:t>
            </a:r>
          </a:p>
          <a:p>
            <a:pPr>
              <a:lnSpc>
                <a:spcPct val="150000"/>
              </a:lnSpc>
            </a:pPr>
            <a:r>
              <a:rPr lang="tr-TR">
                <a:latin typeface="Tw Cen MT" panose="020B0602020104020603" pitchFamily="34" charset="0"/>
                <a:cs typeface="Times New Roman" panose="02020603050405020304" pitchFamily="18" charset="0"/>
              </a:rPr>
              <a:t>olmak üzere üç tür ölçmeden söz edilebilir.</a:t>
            </a:r>
          </a:p>
        </p:txBody>
      </p:sp>
    </p:spTree>
    <p:extLst>
      <p:ext uri="{BB962C8B-B14F-4D97-AF65-F5344CB8AC3E}">
        <p14:creationId xmlns:p14="http://schemas.microsoft.com/office/powerpoint/2010/main" val="320721810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6319"/>
            <a:ext cx="10021455" cy="2585323"/>
          </a:xfrm>
          <a:prstGeom prst="rect">
            <a:avLst/>
          </a:prstGeom>
        </p:spPr>
        <p:txBody>
          <a:bodyPr wrap="square">
            <a:spAutoFit/>
          </a:bodyPr>
          <a:lstStyle/>
          <a:p>
            <a:pPr>
              <a:lnSpc>
                <a:spcPct val="150000"/>
              </a:lnSpc>
            </a:pPr>
            <a:r>
              <a:rPr lang="tr-TR">
                <a:latin typeface="Tw Cen MT" panose="020B0602020104020603" pitchFamily="34" charset="0"/>
                <a:cs typeface="Times New Roman" panose="02020603050405020304" pitchFamily="18" charset="0"/>
              </a:rPr>
              <a:t>Bir nicel araştırma için en temel başlangıç, gözlenen nitelikleri birer nicelik (sayısal değer)  hâle dönüştürmektir yani </a:t>
            </a:r>
            <a:r>
              <a:rPr lang="tr-TR" b="1">
                <a:latin typeface="Tw Cen MT" panose="020B0602020104020603" pitchFamily="34" charset="0"/>
                <a:cs typeface="Times New Roman" panose="02020603050405020304" pitchFamily="18" charset="0"/>
              </a:rPr>
              <a:t>ölçme</a:t>
            </a:r>
            <a:r>
              <a:rPr lang="tr-TR">
                <a:latin typeface="Tw Cen MT" panose="020B0602020104020603" pitchFamily="34" charset="0"/>
                <a:cs typeface="Times New Roman" panose="02020603050405020304" pitchFamily="18" charset="0"/>
              </a:rPr>
              <a:t> yapmaktır ( Baykul (1999). </a:t>
            </a:r>
          </a:p>
          <a:p>
            <a:pPr>
              <a:lnSpc>
                <a:spcPct val="150000"/>
              </a:lnSpc>
            </a:pPr>
            <a:endParaRPr lang="tr-TR">
              <a:latin typeface="Tw Cen MT" panose="020B0602020104020603" pitchFamily="34" charset="0"/>
              <a:cs typeface="Times New Roman" panose="02020603050405020304" pitchFamily="18" charset="0"/>
            </a:endParaRPr>
          </a:p>
          <a:p>
            <a:pPr>
              <a:lnSpc>
                <a:spcPct val="150000"/>
              </a:lnSpc>
            </a:pPr>
            <a:r>
              <a:rPr lang="tr-TR" b="1">
                <a:latin typeface="Tw Cen MT" panose="020B0602020104020603" pitchFamily="34" charset="0"/>
                <a:cs typeface="Times New Roman" panose="02020603050405020304" pitchFamily="18" charset="0"/>
              </a:rPr>
              <a:t>Ölçek </a:t>
            </a:r>
            <a:r>
              <a:rPr lang="tr-TR">
                <a:latin typeface="Tw Cen MT" panose="020B0602020104020603" pitchFamily="34" charset="0"/>
                <a:cs typeface="Times New Roman" panose="02020603050405020304" pitchFamily="18" charset="0"/>
              </a:rPr>
              <a:t>kelimesini ölçme teorisine paralel olarak ölçme sonuçlarının formal nitelikleri olarak tanımlamakta ve formal kelimesini “ölçme sonuçlarına uygulanabilen (ya da uygulandığında daha anlamlı olan) işlemler yönünden özelikler” olarak ifade etmektedir. </a:t>
            </a:r>
            <a:endParaRPr lang="tr-TR" b="1">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61240053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30720"/>
            <a:ext cx="10298546" cy="5909310"/>
          </a:xfrm>
          <a:prstGeom prst="rect">
            <a:avLst/>
          </a:prstGeom>
        </p:spPr>
        <p:txBody>
          <a:bodyPr wrap="square">
            <a:spAutoFit/>
          </a:bodyPr>
          <a:lstStyle/>
          <a:p>
            <a:pPr>
              <a:lnSpc>
                <a:spcPct val="150000"/>
              </a:lnSpc>
            </a:pPr>
            <a:r>
              <a:rPr lang="tr-TR">
                <a:latin typeface="Tw Cen MT" panose="020B0602020104020603" pitchFamily="34" charset="0"/>
                <a:cs typeface="Times New Roman" panose="02020603050405020304" pitchFamily="18" charset="0"/>
              </a:rPr>
              <a:t>Ölçekler sahip oldukları formal özellikler yönünden dört türe ayrılır. Bunlar; </a:t>
            </a:r>
          </a:p>
          <a:p>
            <a:pPr>
              <a:lnSpc>
                <a:spcPct val="150000"/>
              </a:lnSpc>
            </a:pPr>
            <a:r>
              <a:rPr lang="tr-TR" b="1">
                <a:latin typeface="Tw Cen MT" panose="020B0602020104020603" pitchFamily="34" charset="0"/>
                <a:cs typeface="Times New Roman" panose="02020603050405020304" pitchFamily="18" charset="0"/>
              </a:rPr>
              <a:t>Sınıflama (Nominal) </a:t>
            </a:r>
            <a:r>
              <a:rPr lang="tr-TR">
                <a:latin typeface="Tw Cen MT" panose="020B0602020104020603" pitchFamily="34" charset="0"/>
                <a:cs typeface="Times New Roman" panose="02020603050405020304" pitchFamily="18" charset="0"/>
              </a:rPr>
              <a:t>Rakamlar sadece verileri farklı gruplara ayırmada kullanılır. Veriye verilen sayı o grubun adıdır.</a:t>
            </a:r>
          </a:p>
          <a:p>
            <a:pPr>
              <a:lnSpc>
                <a:spcPct val="150000"/>
              </a:lnSpc>
            </a:pPr>
            <a:r>
              <a:rPr lang="tr-TR">
                <a:solidFill>
                  <a:schemeClr val="accent3"/>
                </a:solidFill>
                <a:latin typeface="Tw Cen MT" panose="020B0602020104020603" pitchFamily="34" charset="0"/>
                <a:cs typeface="Times New Roman" panose="02020603050405020304" pitchFamily="18" charset="0"/>
              </a:rPr>
              <a:t>Ör. futbol takımındaki rakamlar, plaka işaretleri, cinsiyet gibi.</a:t>
            </a:r>
            <a:endParaRPr lang="tr-TR" b="1">
              <a:latin typeface="Tw Cen MT" panose="020B0602020104020603" pitchFamily="34" charset="0"/>
              <a:cs typeface="Times New Roman" panose="02020603050405020304" pitchFamily="18" charset="0"/>
            </a:endParaRPr>
          </a:p>
          <a:p>
            <a:pPr>
              <a:lnSpc>
                <a:spcPct val="150000"/>
              </a:lnSpc>
            </a:pPr>
            <a:r>
              <a:rPr lang="tr-TR" b="1">
                <a:latin typeface="Tw Cen MT" panose="020B0602020104020603" pitchFamily="34" charset="0"/>
                <a:cs typeface="Times New Roman" panose="02020603050405020304" pitchFamily="18" charset="0"/>
              </a:rPr>
              <a:t>Sıralama (Ordinal)</a:t>
            </a:r>
            <a:r>
              <a:rPr lang="tr-TR">
                <a:latin typeface="Tw Cen MT" panose="020B0602020104020603" pitchFamily="34" charset="0"/>
                <a:cs typeface="Times New Roman" panose="02020603050405020304" pitchFamily="18" charset="0"/>
              </a:rPr>
              <a:t> Ölçme sonunda verilen sayısal değerler büyükten küçüğe sıralanabilir. Bir özelliğe sahip oluş derecesidir.</a:t>
            </a:r>
          </a:p>
          <a:p>
            <a:pPr>
              <a:lnSpc>
                <a:spcPct val="150000"/>
              </a:lnSpc>
            </a:pPr>
            <a:r>
              <a:rPr lang="tr-TR">
                <a:solidFill>
                  <a:schemeClr val="accent3"/>
                </a:solidFill>
                <a:latin typeface="Tw Cen MT" panose="020B0602020104020603" pitchFamily="34" charset="0"/>
                <a:cs typeface="Times New Roman" panose="02020603050405020304" pitchFamily="18" charset="0"/>
              </a:rPr>
              <a:t>Ör. not A, B, C; yarışma 1., 2., 3.; birinci tercih, ikinci tercih vb.</a:t>
            </a:r>
            <a:endParaRPr lang="tr-TR" b="1">
              <a:latin typeface="Tw Cen MT" panose="020B0602020104020603" pitchFamily="34" charset="0"/>
              <a:cs typeface="Times New Roman" panose="02020603050405020304" pitchFamily="18" charset="0"/>
            </a:endParaRPr>
          </a:p>
          <a:p>
            <a:pPr>
              <a:lnSpc>
                <a:spcPct val="150000"/>
              </a:lnSpc>
            </a:pPr>
            <a:r>
              <a:rPr lang="tr-TR" b="1">
                <a:latin typeface="Tw Cen MT" panose="020B0602020104020603" pitchFamily="34" charset="0"/>
                <a:cs typeface="Times New Roman" panose="02020603050405020304" pitchFamily="18" charset="0"/>
              </a:rPr>
              <a:t>Eşit aralık (Interval)</a:t>
            </a:r>
            <a:r>
              <a:rPr lang="tr-TR">
                <a:latin typeface="Tw Cen MT" panose="020B0602020104020603" pitchFamily="34" charset="0"/>
                <a:cs typeface="Times New Roman" panose="02020603050405020304" pitchFamily="18" charset="0"/>
              </a:rPr>
              <a:t> Sıfır ile ifade edilen bir başlangıç noktası olan, sıfırın yokluğu göstermediği kabul edilen ölçektir.</a:t>
            </a:r>
          </a:p>
          <a:p>
            <a:pPr>
              <a:lnSpc>
                <a:spcPct val="150000"/>
              </a:lnSpc>
            </a:pPr>
            <a:r>
              <a:rPr lang="tr-TR">
                <a:solidFill>
                  <a:schemeClr val="accent3"/>
                </a:solidFill>
                <a:latin typeface="Tw Cen MT" panose="020B0602020104020603" pitchFamily="34" charset="0"/>
                <a:cs typeface="Times New Roman" panose="02020603050405020304" pitchFamily="18" charset="0"/>
              </a:rPr>
              <a:t>Ör. termometre ölçeği gibi.</a:t>
            </a:r>
            <a:endParaRPr lang="tr-TR" b="1">
              <a:latin typeface="Tw Cen MT" panose="020B0602020104020603" pitchFamily="34" charset="0"/>
              <a:cs typeface="Times New Roman" panose="02020603050405020304" pitchFamily="18" charset="0"/>
            </a:endParaRPr>
          </a:p>
          <a:p>
            <a:pPr>
              <a:lnSpc>
                <a:spcPct val="150000"/>
              </a:lnSpc>
            </a:pPr>
            <a:r>
              <a:rPr lang="tr-TR" b="1">
                <a:latin typeface="Tw Cen MT" panose="020B0602020104020603" pitchFamily="34" charset="0"/>
                <a:cs typeface="Times New Roman" panose="02020603050405020304" pitchFamily="18" charset="0"/>
              </a:rPr>
              <a:t>Oran (Ratio)</a:t>
            </a:r>
            <a:r>
              <a:rPr lang="tr-TR">
                <a:latin typeface="Tw Cen MT" panose="020B0602020104020603" pitchFamily="34" charset="0"/>
                <a:cs typeface="Times New Roman" panose="02020603050405020304" pitchFamily="18" charset="0"/>
              </a:rPr>
              <a:t> Gerçek sıfır değerine sahip ve sıfır yokluğu ifade ettiği; birbirinin katı olarak ifade edilebilen ölçek türüdür.</a:t>
            </a:r>
          </a:p>
          <a:p>
            <a:pPr>
              <a:lnSpc>
                <a:spcPct val="150000"/>
              </a:lnSpc>
            </a:pPr>
            <a:r>
              <a:rPr lang="tr-TR">
                <a:solidFill>
                  <a:schemeClr val="accent3"/>
                </a:solidFill>
                <a:latin typeface="Tw Cen MT" panose="020B0602020104020603" pitchFamily="34" charset="0"/>
                <a:cs typeface="Times New Roman" panose="02020603050405020304" pitchFamily="18" charset="0"/>
              </a:rPr>
              <a:t>Ör. Metre, kg. gibi.</a:t>
            </a:r>
          </a:p>
          <a:p>
            <a:pPr>
              <a:lnSpc>
                <a:spcPct val="150000"/>
              </a:lnSpc>
            </a:pPr>
            <a:endParaRPr lang="tr-TR" b="1">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120241839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5236" y="616319"/>
            <a:ext cx="9938328" cy="2169825"/>
          </a:xfrm>
          <a:prstGeom prst="rect">
            <a:avLst/>
          </a:prstGeom>
        </p:spPr>
        <p:txBody>
          <a:bodyPr wrap="square">
            <a:spAutoFit/>
          </a:bodyPr>
          <a:lstStyle/>
          <a:p>
            <a:pPr algn="just">
              <a:lnSpc>
                <a:spcPct val="150000"/>
              </a:lnSpc>
            </a:pPr>
            <a:r>
              <a:rPr lang="tr-TR" b="1">
                <a:latin typeface="Tw Cen MT" panose="020B0602020104020603" pitchFamily="34" charset="0"/>
                <a:cs typeface="Times New Roman" panose="02020603050405020304" pitchFamily="18" charset="0"/>
              </a:rPr>
              <a:t>Değerlendirme</a:t>
            </a:r>
          </a:p>
          <a:p>
            <a:pPr algn="just">
              <a:lnSpc>
                <a:spcPct val="150000"/>
              </a:lnSpc>
            </a:pPr>
            <a:r>
              <a:rPr lang="tr-TR">
                <a:latin typeface="Tw Cen MT" panose="020B0602020104020603" pitchFamily="34" charset="0"/>
                <a:cs typeface="Times New Roman" panose="02020603050405020304" pitchFamily="18" charset="0"/>
              </a:rPr>
              <a:t>Eğitimin temel kavramlarından biri olan değerlendirme, “ölçme sonunda elde edilen ölçümlerin, ölçüt veya ölçütlerle karşılaştırılarak bir karara varılması işlemi” olarak tanımlanabilir. Başka bir ifade ile ölçme bir niteliği niceleme yani o özelliği sayısallaştırma ve sembolleştirme işidir. Değerlendirme ise elde edilen sayı veya sembolün amaca uygun veya istenilen nitelikte olup olmadığına karar verme işidir.</a:t>
            </a:r>
          </a:p>
        </p:txBody>
      </p:sp>
      <p:graphicFrame>
        <p:nvGraphicFramePr>
          <p:cNvPr id="4" name="Tablo 3"/>
          <p:cNvGraphicFramePr>
            <a:graphicFrameLocks noGrp="1"/>
          </p:cNvGraphicFramePr>
          <p:nvPr>
            <p:extLst>
              <p:ext uri="{D42A27DB-BD31-4B8C-83A1-F6EECF244321}">
                <p14:modId xmlns:p14="http://schemas.microsoft.com/office/powerpoint/2010/main" val="2891411165"/>
              </p:ext>
            </p:extLst>
          </p:nvPr>
        </p:nvGraphicFramePr>
        <p:xfrm>
          <a:off x="1806863" y="3157827"/>
          <a:ext cx="8504382" cy="2039811"/>
        </p:xfrm>
        <a:graphic>
          <a:graphicData uri="http://schemas.openxmlformats.org/drawingml/2006/table">
            <a:tbl>
              <a:tblPr firstRow="1" firstCol="1" bandRow="1">
                <a:tableStyleId>{5C22544A-7EE6-4342-B048-85BDC9FD1C3A}</a:tableStyleId>
              </a:tblPr>
              <a:tblGrid>
                <a:gridCol w="3803072">
                  <a:extLst>
                    <a:ext uri="{9D8B030D-6E8A-4147-A177-3AD203B41FA5}">
                      <a16:colId xmlns:a16="http://schemas.microsoft.com/office/drawing/2014/main" val="2389148510"/>
                    </a:ext>
                  </a:extLst>
                </a:gridCol>
                <a:gridCol w="4701310">
                  <a:extLst>
                    <a:ext uri="{9D8B030D-6E8A-4147-A177-3AD203B41FA5}">
                      <a16:colId xmlns:a16="http://schemas.microsoft.com/office/drawing/2014/main" val="3927167224"/>
                    </a:ext>
                  </a:extLst>
                </a:gridCol>
              </a:tblGrid>
              <a:tr h="2023773">
                <a:tc>
                  <a:txBody>
                    <a:bodyPr/>
                    <a:lstStyle/>
                    <a:p>
                      <a:pPr marL="0" marR="0" algn="ctr">
                        <a:lnSpc>
                          <a:spcPct val="107000"/>
                        </a:lnSpc>
                        <a:spcBef>
                          <a:spcPts val="0"/>
                        </a:spcBef>
                        <a:spcAft>
                          <a:spcPts val="0"/>
                        </a:spcAft>
                      </a:pPr>
                      <a:r>
                        <a:rPr lang="tr-TR" sz="1800" b="1" dirty="0">
                          <a:solidFill>
                            <a:schemeClr val="tx1"/>
                          </a:solidFill>
                          <a:effectLst/>
                          <a:latin typeface="Tw Cen MT" panose="020B0602020104020603" pitchFamily="34" charset="0"/>
                          <a:cs typeface="Times New Roman" panose="02020603050405020304" pitchFamily="18" charset="0"/>
                        </a:rPr>
                        <a:t>Ölçme </a:t>
                      </a:r>
                    </a:p>
                    <a:p>
                      <a:pPr marL="0" marR="0" algn="ctr">
                        <a:lnSpc>
                          <a:spcPct val="107000"/>
                        </a:lnSpc>
                        <a:spcBef>
                          <a:spcPts val="0"/>
                        </a:spcBef>
                        <a:spcAft>
                          <a:spcPts val="0"/>
                        </a:spcAft>
                      </a:pPr>
                      <a:endParaRPr lang="en-US" sz="1800" b="1" dirty="0">
                        <a:solidFill>
                          <a:schemeClr val="tx1"/>
                        </a:solidFill>
                        <a:effectLst/>
                        <a:latin typeface="Tw Cen MT" panose="020B0602020104020603" pitchFamily="34" charset="0"/>
                        <a:cs typeface="Times New Roman" panose="02020603050405020304" pitchFamily="18" charset="0"/>
                      </a:endParaRPr>
                    </a:p>
                    <a:p>
                      <a:pPr marL="0" marR="0" algn="l">
                        <a:lnSpc>
                          <a:spcPct val="107000"/>
                        </a:lnSpc>
                        <a:spcBef>
                          <a:spcPts val="0"/>
                        </a:spcBef>
                        <a:spcAft>
                          <a:spcPts val="0"/>
                        </a:spcAft>
                      </a:pPr>
                      <a:r>
                        <a:rPr lang="tr-TR" sz="1800" b="0" dirty="0">
                          <a:solidFill>
                            <a:schemeClr val="tx1"/>
                          </a:solidFill>
                          <a:effectLst/>
                          <a:latin typeface="Tw Cen MT" panose="020B0602020104020603" pitchFamily="34" charset="0"/>
                          <a:cs typeface="Times New Roman" panose="02020603050405020304" pitchFamily="18" charset="0"/>
                        </a:rPr>
                        <a:t>A öğrencisi 65</a:t>
                      </a:r>
                      <a:endParaRPr lang="en-US" sz="1800" b="0" dirty="0">
                        <a:solidFill>
                          <a:schemeClr val="tx1"/>
                        </a:solidFill>
                        <a:effectLst/>
                        <a:latin typeface="Tw Cen MT" panose="020B0602020104020603" pitchFamily="34" charset="0"/>
                        <a:cs typeface="Times New Roman" panose="02020603050405020304" pitchFamily="18" charset="0"/>
                      </a:endParaRPr>
                    </a:p>
                    <a:p>
                      <a:pPr marL="0" marR="0" algn="l">
                        <a:lnSpc>
                          <a:spcPct val="107000"/>
                        </a:lnSpc>
                        <a:spcBef>
                          <a:spcPts val="0"/>
                        </a:spcBef>
                        <a:spcAft>
                          <a:spcPts val="0"/>
                        </a:spcAft>
                      </a:pPr>
                      <a:r>
                        <a:rPr lang="tr-TR" sz="1800" b="0" dirty="0">
                          <a:solidFill>
                            <a:schemeClr val="tx1"/>
                          </a:solidFill>
                          <a:effectLst/>
                          <a:latin typeface="Tw Cen MT" panose="020B0602020104020603" pitchFamily="34" charset="0"/>
                          <a:cs typeface="Times New Roman" panose="02020603050405020304" pitchFamily="18" charset="0"/>
                        </a:rPr>
                        <a:t>B öğrencisi 40 </a:t>
                      </a:r>
                      <a:endParaRPr lang="en-US" sz="1800" b="0" dirty="0">
                        <a:solidFill>
                          <a:schemeClr val="tx1"/>
                        </a:solidFill>
                        <a:effectLst/>
                        <a:latin typeface="Tw Cen MT" panose="020B0602020104020603" pitchFamily="34" charset="0"/>
                        <a:cs typeface="Times New Roman" panose="02020603050405020304" pitchFamily="18" charset="0"/>
                      </a:endParaRPr>
                    </a:p>
                    <a:p>
                      <a:pPr marL="0" marR="0" algn="l">
                        <a:lnSpc>
                          <a:spcPct val="107000"/>
                        </a:lnSpc>
                        <a:spcBef>
                          <a:spcPts val="0"/>
                        </a:spcBef>
                        <a:spcAft>
                          <a:spcPts val="0"/>
                        </a:spcAft>
                      </a:pPr>
                      <a:r>
                        <a:rPr lang="tr-TR" sz="1800" b="0" dirty="0">
                          <a:solidFill>
                            <a:schemeClr val="tx1"/>
                          </a:solidFill>
                          <a:effectLst/>
                          <a:latin typeface="Tw Cen MT" panose="020B0602020104020603" pitchFamily="34" charset="0"/>
                          <a:cs typeface="Times New Roman" panose="02020603050405020304" pitchFamily="18" charset="0"/>
                        </a:rPr>
                        <a:t> </a:t>
                      </a:r>
                      <a:endParaRPr lang="en-US" sz="1800" b="0" dirty="0">
                        <a:solidFill>
                          <a:schemeClr val="tx1"/>
                        </a:solidFill>
                        <a:effectLst/>
                        <a:latin typeface="Tw Cen MT" panose="020B0602020104020603" pitchFamily="34" charset="0"/>
                        <a:cs typeface="Times New Roman" panose="02020603050405020304" pitchFamily="18" charset="0"/>
                      </a:endParaRPr>
                    </a:p>
                    <a:p>
                      <a:pPr marL="0" marR="0" algn="l">
                        <a:lnSpc>
                          <a:spcPct val="107000"/>
                        </a:lnSpc>
                        <a:spcBef>
                          <a:spcPts val="0"/>
                        </a:spcBef>
                        <a:spcAft>
                          <a:spcPts val="0"/>
                        </a:spcAft>
                      </a:pPr>
                      <a:r>
                        <a:rPr lang="tr-TR" sz="1800" b="0" dirty="0">
                          <a:solidFill>
                            <a:schemeClr val="tx1"/>
                          </a:solidFill>
                          <a:effectLst/>
                          <a:latin typeface="Tw Cen MT" panose="020B0602020104020603" pitchFamily="34" charset="0"/>
                          <a:cs typeface="Times New Roman" panose="02020603050405020304" pitchFamily="18" charset="0"/>
                        </a:rPr>
                        <a:t>Ölçmede niteliğin miktarı belirlenir</a:t>
                      </a:r>
                      <a:r>
                        <a:rPr lang="en-US" sz="1800" b="0" dirty="0">
                          <a:solidFill>
                            <a:schemeClr val="tx1"/>
                          </a:solidFill>
                          <a:effectLst/>
                          <a:latin typeface="Tw Cen MT" panose="020B0602020104020603" pitchFamily="34" charset="0"/>
                          <a:cs typeface="Times New Roman" panose="02020603050405020304" pitchFamily="18" charset="0"/>
                        </a:rPr>
                        <a:t>.</a:t>
                      </a:r>
                      <a:endParaRPr lang="en-US" sz="1800" b="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07000"/>
                        </a:lnSpc>
                        <a:spcBef>
                          <a:spcPts val="0"/>
                        </a:spcBef>
                        <a:spcAft>
                          <a:spcPts val="0"/>
                        </a:spcAft>
                      </a:pPr>
                      <a:r>
                        <a:rPr lang="tr-TR" sz="1800" b="1" dirty="0">
                          <a:solidFill>
                            <a:schemeClr val="tx1"/>
                          </a:solidFill>
                          <a:effectLst/>
                          <a:latin typeface="Tw Cen MT" panose="020B0602020104020603" pitchFamily="34" charset="0"/>
                          <a:cs typeface="Times New Roman" panose="02020603050405020304" pitchFamily="18" charset="0"/>
                        </a:rPr>
                        <a:t>Değerlendirme </a:t>
                      </a:r>
                    </a:p>
                    <a:p>
                      <a:pPr marL="0" marR="0" algn="ctr">
                        <a:lnSpc>
                          <a:spcPct val="107000"/>
                        </a:lnSpc>
                        <a:spcBef>
                          <a:spcPts val="0"/>
                        </a:spcBef>
                        <a:spcAft>
                          <a:spcPts val="0"/>
                        </a:spcAft>
                      </a:pPr>
                      <a:endParaRPr lang="en-US" sz="1800" b="1" dirty="0">
                        <a:solidFill>
                          <a:schemeClr val="tx1"/>
                        </a:solidFill>
                        <a:effectLst/>
                        <a:latin typeface="Tw Cen MT" panose="020B0602020104020603" pitchFamily="34" charset="0"/>
                        <a:cs typeface="Times New Roman" panose="02020603050405020304" pitchFamily="18" charset="0"/>
                      </a:endParaRPr>
                    </a:p>
                    <a:p>
                      <a:pPr marL="0" marR="0" algn="just">
                        <a:lnSpc>
                          <a:spcPct val="107000"/>
                        </a:lnSpc>
                        <a:spcBef>
                          <a:spcPts val="0"/>
                        </a:spcBef>
                        <a:spcAft>
                          <a:spcPts val="0"/>
                        </a:spcAft>
                      </a:pPr>
                      <a:r>
                        <a:rPr lang="tr-TR" sz="1800" b="0" dirty="0">
                          <a:solidFill>
                            <a:schemeClr val="tx1"/>
                          </a:solidFill>
                          <a:effectLst/>
                          <a:latin typeface="Tw Cen MT" panose="020B0602020104020603" pitchFamily="34" charset="0"/>
                          <a:cs typeface="Times New Roman" panose="02020603050405020304" pitchFamily="18" charset="0"/>
                        </a:rPr>
                        <a:t>A öğrencisi geçti ya da başarılı</a:t>
                      </a:r>
                      <a:endParaRPr lang="en-US" sz="1800" b="0" dirty="0">
                        <a:solidFill>
                          <a:schemeClr val="tx1"/>
                        </a:solidFill>
                        <a:effectLst/>
                        <a:latin typeface="Tw Cen MT" panose="020B0602020104020603" pitchFamily="34" charset="0"/>
                        <a:cs typeface="Times New Roman" panose="02020603050405020304" pitchFamily="18" charset="0"/>
                      </a:endParaRPr>
                    </a:p>
                    <a:p>
                      <a:pPr marL="0" marR="0" algn="just">
                        <a:lnSpc>
                          <a:spcPct val="107000"/>
                        </a:lnSpc>
                        <a:spcBef>
                          <a:spcPts val="0"/>
                        </a:spcBef>
                        <a:spcAft>
                          <a:spcPts val="0"/>
                        </a:spcAft>
                      </a:pPr>
                      <a:r>
                        <a:rPr lang="tr-TR" sz="1800" b="0" dirty="0">
                          <a:solidFill>
                            <a:schemeClr val="tx1"/>
                          </a:solidFill>
                          <a:effectLst/>
                          <a:latin typeface="Tw Cen MT" panose="020B0602020104020603" pitchFamily="34" charset="0"/>
                          <a:cs typeface="Times New Roman" panose="02020603050405020304" pitchFamily="18" charset="0"/>
                        </a:rPr>
                        <a:t>B öğrencisi geçti ya da başarısız</a:t>
                      </a:r>
                      <a:endParaRPr lang="en-US" sz="1800" b="0" dirty="0">
                        <a:solidFill>
                          <a:schemeClr val="tx1"/>
                        </a:solidFill>
                        <a:effectLst/>
                        <a:latin typeface="Tw Cen MT" panose="020B0602020104020603" pitchFamily="34" charset="0"/>
                        <a:cs typeface="Times New Roman" panose="02020603050405020304" pitchFamily="18" charset="0"/>
                      </a:endParaRPr>
                    </a:p>
                    <a:p>
                      <a:pPr marL="0" marR="0" algn="just">
                        <a:lnSpc>
                          <a:spcPct val="107000"/>
                        </a:lnSpc>
                        <a:spcBef>
                          <a:spcPts val="0"/>
                        </a:spcBef>
                        <a:spcAft>
                          <a:spcPts val="0"/>
                        </a:spcAft>
                      </a:pPr>
                      <a:r>
                        <a:rPr lang="tr-TR" sz="1800" b="0" dirty="0">
                          <a:solidFill>
                            <a:schemeClr val="tx1"/>
                          </a:solidFill>
                          <a:effectLst/>
                          <a:latin typeface="Tw Cen MT" panose="020B0602020104020603" pitchFamily="34" charset="0"/>
                          <a:cs typeface="Times New Roman" panose="02020603050405020304" pitchFamily="18" charset="0"/>
                        </a:rPr>
                        <a:t> </a:t>
                      </a:r>
                      <a:endParaRPr lang="en-US" sz="1800" b="0" dirty="0">
                        <a:solidFill>
                          <a:schemeClr val="tx1"/>
                        </a:solidFill>
                        <a:effectLst/>
                        <a:latin typeface="Tw Cen MT" panose="020B0602020104020603" pitchFamily="34" charset="0"/>
                        <a:cs typeface="Times New Roman" panose="02020603050405020304" pitchFamily="18" charset="0"/>
                      </a:endParaRPr>
                    </a:p>
                    <a:p>
                      <a:pPr marL="0" marR="0" algn="just">
                        <a:lnSpc>
                          <a:spcPct val="107000"/>
                        </a:lnSpc>
                        <a:spcBef>
                          <a:spcPts val="0"/>
                        </a:spcBef>
                        <a:spcAft>
                          <a:spcPts val="0"/>
                        </a:spcAft>
                      </a:pPr>
                      <a:r>
                        <a:rPr lang="tr-TR" sz="1800" b="0" dirty="0">
                          <a:solidFill>
                            <a:schemeClr val="tx1"/>
                          </a:solidFill>
                          <a:effectLst/>
                          <a:latin typeface="Tw Cen MT" panose="020B0602020104020603" pitchFamily="34" charset="0"/>
                          <a:cs typeface="Times New Roman" panose="02020603050405020304" pitchFamily="18" charset="0"/>
                        </a:rPr>
                        <a:t>Değerlendirmede miktarın yeterli olup olmadığına karar verilir.</a:t>
                      </a:r>
                      <a:endParaRPr lang="en-US" sz="1800" b="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207791576"/>
                  </a:ext>
                </a:extLst>
              </a:tr>
            </a:tbl>
          </a:graphicData>
        </a:graphic>
      </p:graphicFrame>
    </p:spTree>
    <p:extLst>
      <p:ext uri="{BB962C8B-B14F-4D97-AF65-F5344CB8AC3E}">
        <p14:creationId xmlns:p14="http://schemas.microsoft.com/office/powerpoint/2010/main" val="137629455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3837708" y="1173019"/>
            <a:ext cx="4590473" cy="378691"/>
            <a:chOff x="3283526" y="1708728"/>
            <a:chExt cx="4590473" cy="378691"/>
          </a:xfrm>
        </p:grpSpPr>
        <p:sp>
          <p:nvSpPr>
            <p:cNvPr id="8" name="Yuvarlatılmış Dikdörtgen 7"/>
            <p:cNvSpPr/>
            <p:nvPr/>
          </p:nvSpPr>
          <p:spPr>
            <a:xfrm>
              <a:off x="3283526" y="1718087"/>
              <a:ext cx="4590473" cy="3693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latin typeface="Tw Cen MT" panose="020B0602020104020603" pitchFamily="34" charset="0"/>
              </a:endParaRPr>
            </a:p>
          </p:txBody>
        </p:sp>
        <p:sp>
          <p:nvSpPr>
            <p:cNvPr id="2" name="Metin kutusu 1"/>
            <p:cNvSpPr txBox="1"/>
            <p:nvPr/>
          </p:nvSpPr>
          <p:spPr>
            <a:xfrm>
              <a:off x="3676072" y="1708728"/>
              <a:ext cx="3805382" cy="369332"/>
            </a:xfrm>
            <a:prstGeom prst="rect">
              <a:avLst/>
            </a:prstGeom>
            <a:noFill/>
          </p:spPr>
          <p:txBody>
            <a:bodyPr wrap="square" rtlCol="0">
              <a:spAutoFit/>
            </a:bodyPr>
            <a:lstStyle/>
            <a:p>
              <a:pPr algn="ctr"/>
              <a:r>
                <a:rPr lang="tr-TR" b="1">
                  <a:latin typeface="Tw Cen MT" panose="020B0602020104020603" pitchFamily="34" charset="0"/>
                  <a:cs typeface="Times New Roman" panose="02020603050405020304" pitchFamily="18" charset="0"/>
                </a:rPr>
                <a:t>Değerlendirme Türleri</a:t>
              </a:r>
            </a:p>
          </p:txBody>
        </p:sp>
      </p:grpSp>
      <p:grpSp>
        <p:nvGrpSpPr>
          <p:cNvPr id="11" name="Grup 10"/>
          <p:cNvGrpSpPr/>
          <p:nvPr/>
        </p:nvGrpSpPr>
        <p:grpSpPr>
          <a:xfrm>
            <a:off x="1057563" y="2466110"/>
            <a:ext cx="4590473" cy="369332"/>
            <a:chOff x="1057563" y="2466110"/>
            <a:chExt cx="4590473" cy="369332"/>
          </a:xfrm>
        </p:grpSpPr>
        <p:sp>
          <p:nvSpPr>
            <p:cNvPr id="5" name="Yuvarlatılmış Dikdörtgen 4"/>
            <p:cNvSpPr/>
            <p:nvPr/>
          </p:nvSpPr>
          <p:spPr>
            <a:xfrm>
              <a:off x="1057563" y="2466110"/>
              <a:ext cx="4590473" cy="3693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latin typeface="Tw Cen MT" panose="020B0602020104020603" pitchFamily="34" charset="0"/>
              </a:endParaRPr>
            </a:p>
          </p:txBody>
        </p:sp>
        <p:sp>
          <p:nvSpPr>
            <p:cNvPr id="3" name="Metin kutusu 2"/>
            <p:cNvSpPr txBox="1"/>
            <p:nvPr/>
          </p:nvSpPr>
          <p:spPr>
            <a:xfrm>
              <a:off x="1450109" y="2466110"/>
              <a:ext cx="3805382" cy="369332"/>
            </a:xfrm>
            <a:prstGeom prst="rect">
              <a:avLst/>
            </a:prstGeom>
            <a:noFill/>
          </p:spPr>
          <p:txBody>
            <a:bodyPr wrap="square" rtlCol="0">
              <a:spAutoFit/>
            </a:bodyPr>
            <a:lstStyle/>
            <a:p>
              <a:pPr algn="ctr"/>
              <a:r>
                <a:rPr lang="tr-TR" b="1">
                  <a:latin typeface="Tw Cen MT" panose="020B0602020104020603" pitchFamily="34" charset="0"/>
                </a:rPr>
                <a:t>Ölçüte Göre Değerlendirme</a:t>
              </a:r>
            </a:p>
          </p:txBody>
        </p:sp>
      </p:grpSp>
      <p:grpSp>
        <p:nvGrpSpPr>
          <p:cNvPr id="10" name="Grup 9"/>
          <p:cNvGrpSpPr/>
          <p:nvPr/>
        </p:nvGrpSpPr>
        <p:grpSpPr>
          <a:xfrm>
            <a:off x="6571672" y="2466110"/>
            <a:ext cx="4590473" cy="369332"/>
            <a:chOff x="6571672" y="2466110"/>
            <a:chExt cx="4590473" cy="369332"/>
          </a:xfrm>
        </p:grpSpPr>
        <p:sp>
          <p:nvSpPr>
            <p:cNvPr id="6" name="Yuvarlatılmış Dikdörtgen 5"/>
            <p:cNvSpPr/>
            <p:nvPr/>
          </p:nvSpPr>
          <p:spPr>
            <a:xfrm>
              <a:off x="6571672" y="2466110"/>
              <a:ext cx="4590473" cy="3693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latin typeface="Tw Cen MT" panose="020B0602020104020603" pitchFamily="34" charset="0"/>
              </a:endParaRPr>
            </a:p>
          </p:txBody>
        </p:sp>
        <p:sp>
          <p:nvSpPr>
            <p:cNvPr id="4" name="Metin kutusu 3"/>
            <p:cNvSpPr txBox="1"/>
            <p:nvPr/>
          </p:nvSpPr>
          <p:spPr>
            <a:xfrm>
              <a:off x="7038109" y="2466110"/>
              <a:ext cx="3805382" cy="369332"/>
            </a:xfrm>
            <a:prstGeom prst="rect">
              <a:avLst/>
            </a:prstGeom>
            <a:noFill/>
          </p:spPr>
          <p:txBody>
            <a:bodyPr wrap="square" rtlCol="0">
              <a:spAutoFit/>
            </a:bodyPr>
            <a:lstStyle/>
            <a:p>
              <a:pPr algn="ctr"/>
              <a:r>
                <a:rPr lang="tr-TR" b="1">
                  <a:latin typeface="Tw Cen MT" panose="020B0602020104020603" pitchFamily="34" charset="0"/>
                </a:rPr>
                <a:t>Amacına Göre Değerlendirme</a:t>
              </a:r>
            </a:p>
          </p:txBody>
        </p:sp>
      </p:grpSp>
      <p:cxnSp>
        <p:nvCxnSpPr>
          <p:cNvPr id="13" name="Düz Bağlayıcı 12"/>
          <p:cNvCxnSpPr/>
          <p:nvPr/>
        </p:nvCxnSpPr>
        <p:spPr>
          <a:xfrm>
            <a:off x="3205018" y="1828800"/>
            <a:ext cx="5735782"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15" name="Düz Ok Bağlayıcısı 14"/>
          <p:cNvCxnSpPr/>
          <p:nvPr/>
        </p:nvCxnSpPr>
        <p:spPr>
          <a:xfrm>
            <a:off x="3205018" y="1828800"/>
            <a:ext cx="0" cy="498764"/>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16" name="Düz Ok Bağlayıcısı 15"/>
          <p:cNvCxnSpPr/>
          <p:nvPr/>
        </p:nvCxnSpPr>
        <p:spPr>
          <a:xfrm>
            <a:off x="8950036" y="1828800"/>
            <a:ext cx="0" cy="498764"/>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18" name="Dikdörtgen 17"/>
          <p:cNvSpPr/>
          <p:nvPr/>
        </p:nvSpPr>
        <p:spPr>
          <a:xfrm>
            <a:off x="1091418" y="714945"/>
            <a:ext cx="1822550" cy="464486"/>
          </a:xfrm>
          <a:prstGeom prst="rect">
            <a:avLst/>
          </a:prstGeom>
        </p:spPr>
        <p:txBody>
          <a:bodyPr wrap="none">
            <a:spAutoFit/>
          </a:bodyPr>
          <a:lstStyle/>
          <a:p>
            <a:pPr algn="just">
              <a:lnSpc>
                <a:spcPct val="150000"/>
              </a:lnSpc>
            </a:pPr>
            <a:r>
              <a:rPr lang="tr-TR" b="1">
                <a:latin typeface="Tw Cen MT" panose="020B0602020104020603" pitchFamily="34" charset="0"/>
                <a:cs typeface="Times New Roman" panose="02020603050405020304" pitchFamily="18" charset="0"/>
              </a:rPr>
              <a:t>2. Değerlendirme</a:t>
            </a:r>
          </a:p>
        </p:txBody>
      </p:sp>
    </p:spTree>
    <p:extLst>
      <p:ext uri="{BB962C8B-B14F-4D97-AF65-F5344CB8AC3E}">
        <p14:creationId xmlns:p14="http://schemas.microsoft.com/office/powerpoint/2010/main" val="8310553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368</TotalTime>
  <Words>3171</Words>
  <Application>Microsoft Office PowerPoint</Application>
  <PresentationFormat>Geniş ekran</PresentationFormat>
  <Paragraphs>236</Paragraphs>
  <Slides>38</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38</vt:i4>
      </vt:variant>
    </vt:vector>
  </HeadingPairs>
  <TitlesOfParts>
    <vt:vector size="45" baseType="lpstr">
      <vt:lpstr>Arial</vt:lpstr>
      <vt:lpstr>Calibri</vt:lpstr>
      <vt:lpstr>Garamond</vt:lpstr>
      <vt:lpstr>Symbol</vt:lpstr>
      <vt:lpstr>Tw Cen MT</vt:lpstr>
      <vt:lpstr>Wingdings</vt:lpstr>
      <vt:lpstr>Organik</vt:lpstr>
      <vt:lpstr>SINIF İÇİ ÖLÇME DEĞERLENDİRME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Eyüplü Ilkögretim Okulu</cp:lastModifiedBy>
  <cp:revision>39</cp:revision>
  <dcterms:created xsi:type="dcterms:W3CDTF">2021-01-08T10:44:36Z</dcterms:created>
  <dcterms:modified xsi:type="dcterms:W3CDTF">2021-01-17T00:22:50Z</dcterms:modified>
</cp:coreProperties>
</file>