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7" d="100"/>
          <a:sy n="77" d="100"/>
        </p:scale>
        <p:origin x="-42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4F2D-167C-4175-B0CD-01BBADECD94A}" type="datetimeFigureOut">
              <a:rPr lang="tr-TR" smtClean="0"/>
              <a:t>31.10.2018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F772-B96D-4AF0-8AB0-2FD7A2CFE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68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4F2D-167C-4175-B0CD-01BBADECD94A}" type="datetimeFigureOut">
              <a:rPr lang="tr-TR" smtClean="0"/>
              <a:t>31.10.2018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F772-B96D-4AF0-8AB0-2FD7A2CFE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920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4F2D-167C-4175-B0CD-01BBADECD94A}" type="datetimeFigureOut">
              <a:rPr lang="tr-TR" smtClean="0"/>
              <a:t>31.10.2018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F772-B96D-4AF0-8AB0-2FD7A2CFE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12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4F2D-167C-4175-B0CD-01BBADECD94A}" type="datetimeFigureOut">
              <a:rPr lang="tr-TR" smtClean="0"/>
              <a:t>31.10.2018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F772-B96D-4AF0-8AB0-2FD7A2CFE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7164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4F2D-167C-4175-B0CD-01BBADECD94A}" type="datetimeFigureOut">
              <a:rPr lang="tr-TR" smtClean="0"/>
              <a:t>31.10.2018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F772-B96D-4AF0-8AB0-2FD7A2CFE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974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4F2D-167C-4175-B0CD-01BBADECD94A}" type="datetimeFigureOut">
              <a:rPr lang="tr-TR" smtClean="0"/>
              <a:t>31.10.2018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F772-B96D-4AF0-8AB0-2FD7A2CFE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8326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4F2D-167C-4175-B0CD-01BBADECD94A}" type="datetimeFigureOut">
              <a:rPr lang="tr-TR" smtClean="0"/>
              <a:t>31.10.2018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F772-B96D-4AF0-8AB0-2FD7A2CFE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454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4F2D-167C-4175-B0CD-01BBADECD94A}" type="datetimeFigureOut">
              <a:rPr lang="tr-TR" smtClean="0"/>
              <a:t>31.10.2018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F772-B96D-4AF0-8AB0-2FD7A2CFE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9850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4F2D-167C-4175-B0CD-01BBADECD94A}" type="datetimeFigureOut">
              <a:rPr lang="tr-TR" smtClean="0"/>
              <a:t>31.10.2018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F772-B96D-4AF0-8AB0-2FD7A2CFE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100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4F2D-167C-4175-B0CD-01BBADECD94A}" type="datetimeFigureOut">
              <a:rPr lang="tr-TR" smtClean="0"/>
              <a:t>31.10.2018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F772-B96D-4AF0-8AB0-2FD7A2CFE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925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4F2D-167C-4175-B0CD-01BBADECD94A}" type="datetimeFigureOut">
              <a:rPr lang="tr-TR" smtClean="0"/>
              <a:t>31.10.2018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F772-B96D-4AF0-8AB0-2FD7A2CFE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5505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94F2D-167C-4175-B0CD-01BBADECD94A}" type="datetimeFigureOut">
              <a:rPr lang="tr-TR" smtClean="0"/>
              <a:t>31.10.2018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AF772-B96D-4AF0-8AB0-2FD7A2CFE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411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l="20706" t="14154" r="15913" b="13695"/>
          <a:stretch/>
        </p:blipFill>
        <p:spPr>
          <a:xfrm>
            <a:off x="2286000" y="19900"/>
            <a:ext cx="7786927" cy="683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104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Yuvarlatılmış Dikdörtgen 7"/>
          <p:cNvSpPr/>
          <p:nvPr/>
        </p:nvSpPr>
        <p:spPr>
          <a:xfrm>
            <a:off x="535259" y="964397"/>
            <a:ext cx="5084956" cy="726291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687659" y="3302506"/>
            <a:ext cx="10129024" cy="901504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/>
          <a:srcRect l="43756" t="75749" r="19860" b="19256"/>
          <a:stretch/>
        </p:blipFill>
        <p:spPr>
          <a:xfrm>
            <a:off x="838200" y="4605098"/>
            <a:ext cx="9978483" cy="1070872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43756" t="75749" r="19860" b="19256"/>
          <a:stretch/>
        </p:blipFill>
        <p:spPr>
          <a:xfrm>
            <a:off x="838200" y="2379892"/>
            <a:ext cx="9978483" cy="619786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Yapılacak Çalışma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450879"/>
            <a:ext cx="10515600" cy="234403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Yeterlilik Temelli Değerlendirme Sistemi Ne kastediyor?</a:t>
            </a:r>
          </a:p>
          <a:p>
            <a:pPr marL="514350" indent="-514350">
              <a:buFont typeface="+mj-lt"/>
              <a:buAutoNum type="arabicPeriod"/>
            </a:pP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tr-TR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Portfolyo</a:t>
            </a:r>
            <a:endParaRPr lang="tr-TR" sz="3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 Başarı İzleme Araştırması</a:t>
            </a:r>
          </a:p>
          <a:p>
            <a:pPr lvl="1"/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, 7 , 10.Sınıf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0" y="0"/>
            <a:ext cx="838200" cy="709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995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Yuvarlatılmış Dikdörtgen 15"/>
          <p:cNvSpPr/>
          <p:nvPr/>
        </p:nvSpPr>
        <p:spPr>
          <a:xfrm>
            <a:off x="7160941" y="1279710"/>
            <a:ext cx="4396154" cy="4906107"/>
          </a:xfrm>
          <a:prstGeom prst="roundRect">
            <a:avLst/>
          </a:prstGeom>
          <a:solidFill>
            <a:srgbClr val="FF0000"/>
          </a:solidFill>
          <a:ln/>
          <a:effectLst>
            <a:innerShdw blurRad="114300">
              <a:prstClr val="black"/>
            </a:innerShdw>
          </a:effectLst>
          <a:scene3d>
            <a:camera prst="perspectiveAbove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678179" y="1889764"/>
            <a:ext cx="5540299" cy="6192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Resim 7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678178" y="2926472"/>
            <a:ext cx="5540299" cy="6192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678178" y="3984484"/>
            <a:ext cx="5540299" cy="6192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Resim 9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678177" y="5081153"/>
            <a:ext cx="5540299" cy="6192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Resim 11"/>
          <p:cNvPicPr>
            <a:picLocks noChangeAspect="1"/>
          </p:cNvPicPr>
          <p:nvPr/>
        </p:nvPicPr>
        <p:blipFill rotWithShape="1">
          <a:blip r:embed="rId2"/>
          <a:srcRect l="43756" t="75749" r="19860" b="19256"/>
          <a:stretch/>
        </p:blipFill>
        <p:spPr>
          <a:xfrm>
            <a:off x="678177" y="2509024"/>
            <a:ext cx="5540299" cy="4774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Resim 12"/>
          <p:cNvPicPr>
            <a:picLocks noChangeAspect="1"/>
          </p:cNvPicPr>
          <p:nvPr/>
        </p:nvPicPr>
        <p:blipFill rotWithShape="1">
          <a:blip r:embed="rId2"/>
          <a:srcRect l="43756" t="75749" r="19860" b="19256"/>
          <a:stretch/>
        </p:blipFill>
        <p:spPr>
          <a:xfrm>
            <a:off x="678176" y="3533700"/>
            <a:ext cx="5540299" cy="4774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Resim 13"/>
          <p:cNvPicPr>
            <a:picLocks noChangeAspect="1"/>
          </p:cNvPicPr>
          <p:nvPr/>
        </p:nvPicPr>
        <p:blipFill rotWithShape="1">
          <a:blip r:embed="rId2"/>
          <a:srcRect l="43756" t="75749" r="19860" b="19256"/>
          <a:stretch/>
        </p:blipFill>
        <p:spPr>
          <a:xfrm>
            <a:off x="678175" y="4603744"/>
            <a:ext cx="5540299" cy="5253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" name="Resim 14"/>
          <p:cNvPicPr>
            <a:picLocks noChangeAspect="1"/>
          </p:cNvPicPr>
          <p:nvPr/>
        </p:nvPicPr>
        <p:blipFill rotWithShape="1">
          <a:blip r:embed="rId2"/>
          <a:srcRect l="43756" t="75749" r="19860" b="19256"/>
          <a:stretch/>
        </p:blipFill>
        <p:spPr>
          <a:xfrm>
            <a:off x="678175" y="5660479"/>
            <a:ext cx="5540299" cy="5253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Yuvarlatılmış Dikdörtgen 4"/>
          <p:cNvSpPr/>
          <p:nvPr/>
        </p:nvSpPr>
        <p:spPr>
          <a:xfrm>
            <a:off x="55758" y="664760"/>
            <a:ext cx="6322741" cy="726291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Pilot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Uygulama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68671" y="1903717"/>
            <a:ext cx="3780693" cy="3770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Hiçbir Suretle </a:t>
            </a:r>
          </a:p>
          <a:p>
            <a:pPr marL="0" indent="0" algn="ctr">
              <a:buNone/>
            </a:pPr>
            <a:endParaRPr lang="tr-TR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SIRALAMA</a:t>
            </a:r>
            <a:r>
              <a:rPr lang="tr-T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YOK</a:t>
            </a:r>
            <a:endParaRPr lang="tr-TR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838200" y="199032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LcParenR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İzleme Araştırması Nedir?</a:t>
            </a:r>
          </a:p>
          <a:p>
            <a:pPr marL="514350" indent="-514350">
              <a:buFont typeface="+mj-lt"/>
              <a:buAutoNum type="alphaLcParenR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Hangi Dersler?</a:t>
            </a:r>
          </a:p>
          <a:p>
            <a:pPr marL="514350" indent="-514350">
              <a:buFont typeface="+mj-lt"/>
              <a:buAutoNum type="alphaLcParenR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Tarih?</a:t>
            </a:r>
          </a:p>
          <a:p>
            <a:pPr marL="514350" indent="-514350">
              <a:buFont typeface="+mj-lt"/>
              <a:buAutoNum type="alphaLcParenR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Ortak Soru-Soru Biçimleri</a:t>
            </a:r>
          </a:p>
          <a:p>
            <a:pPr marL="514350" indent="-514350">
              <a:buFont typeface="+mj-lt"/>
              <a:buAutoNum type="alphaLcParenR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 Karnesi</a:t>
            </a:r>
          </a:p>
          <a:p>
            <a:pPr marL="514350" indent="-514350">
              <a:buFont typeface="+mj-lt"/>
              <a:buAutoNum type="alphaLcParenR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Şube, Okul, İlçe, İl Karnesi</a:t>
            </a:r>
          </a:p>
          <a:p>
            <a:pPr marL="514350" indent="-514350">
              <a:buFont typeface="+mj-lt"/>
              <a:buAutoNum type="alphaLcParenR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Anketler</a:t>
            </a:r>
          </a:p>
          <a:p>
            <a:pPr marL="514350" indent="-514350">
              <a:buFont typeface="+mj-lt"/>
              <a:buAutoNum type="alphaLcParenR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Raporlar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0" y="0"/>
            <a:ext cx="838200" cy="709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281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/>
          <a:srcRect l="43756" t="75749" r="19860" b="19256"/>
          <a:stretch/>
        </p:blipFill>
        <p:spPr>
          <a:xfrm>
            <a:off x="258338" y="2245032"/>
            <a:ext cx="10569343" cy="32302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Yuvarlatılmış Dikdörtgen 3"/>
          <p:cNvSpPr/>
          <p:nvPr/>
        </p:nvSpPr>
        <p:spPr>
          <a:xfrm>
            <a:off x="546410" y="496046"/>
            <a:ext cx="10807390" cy="89785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İzleme Araştırması Sonrası Ne Yapılacak ?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24708" y="2722441"/>
            <a:ext cx="10029092" cy="2447437"/>
          </a:xfrm>
        </p:spPr>
        <p:txBody>
          <a:bodyPr>
            <a:normAutofit/>
          </a:bodyPr>
          <a:lstStyle/>
          <a:p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Öğrenciye geri bildirim, telafi eğitimi</a:t>
            </a:r>
          </a:p>
          <a:p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Okulun üstün yanları, zayıf yanları</a:t>
            </a:r>
          </a:p>
          <a:p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Okul Eylem Planının hazırlanması</a:t>
            </a:r>
            <a:endParaRPr lang="tr-T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0" y="0"/>
            <a:ext cx="838200" cy="709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986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Resim 11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2655276" y="5728464"/>
            <a:ext cx="7001680" cy="8474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 rotWithShape="1">
          <a:blip r:embed="rId2"/>
          <a:srcRect l="43756" t="75749" r="19860" b="19256"/>
          <a:stretch/>
        </p:blipFill>
        <p:spPr>
          <a:xfrm>
            <a:off x="7614138" y="2848524"/>
            <a:ext cx="3739663" cy="20691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Resim 9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4765429" y="3568390"/>
            <a:ext cx="2848707" cy="8474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2"/>
          <a:srcRect l="43756" t="75749" r="19860" b="19256"/>
          <a:stretch/>
        </p:blipFill>
        <p:spPr>
          <a:xfrm>
            <a:off x="838201" y="2245032"/>
            <a:ext cx="3927230" cy="32302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Yuvarlatılmış Dikdörtgen 6"/>
          <p:cNvSpPr/>
          <p:nvPr/>
        </p:nvSpPr>
        <p:spPr>
          <a:xfrm>
            <a:off x="533400" y="578978"/>
            <a:ext cx="3635297" cy="89785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Eylem Planı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23696" y="2714709"/>
            <a:ext cx="3944815" cy="23243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Öğretim Şubeleri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ARGE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RAM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ÖDM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4798811" y="3685343"/>
            <a:ext cx="3065585" cy="794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Ortak Çalışma</a:t>
            </a:r>
            <a:endParaRPr lang="tr-TR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7511054" y="2998732"/>
            <a:ext cx="3944815" cy="2324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 Eylem Planı</a:t>
            </a:r>
          </a:p>
          <a:p>
            <a:pPr marL="0" indent="0" algn="ctr">
              <a:buNone/>
            </a:pP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İlçe Eylem Planı</a:t>
            </a:r>
          </a:p>
          <a:p>
            <a:pPr marL="0" indent="0" algn="ctr">
              <a:buNone/>
            </a:pP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Okul Eylem Planı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2655276" y="5840051"/>
            <a:ext cx="8698524" cy="794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Daha sonra aynı çalışma tekrarlanacak</a:t>
            </a:r>
            <a:endParaRPr lang="tr-TR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0" y="0"/>
            <a:ext cx="838200" cy="709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304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/>
          <a:srcRect l="43756" t="75749" r="19860" b="19256"/>
          <a:stretch/>
        </p:blipFill>
        <p:spPr>
          <a:xfrm>
            <a:off x="419099" y="1930623"/>
            <a:ext cx="10709817" cy="40551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Yuvarlatılmış Dikdörtgen 3"/>
          <p:cNvSpPr/>
          <p:nvPr/>
        </p:nvSpPr>
        <p:spPr>
          <a:xfrm>
            <a:off x="533400" y="578978"/>
            <a:ext cx="10595517" cy="89785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TIMSS kapsamında yapılacak çalışmalar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265240"/>
            <a:ext cx="10515600" cy="4351338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ÖDM içerisinden bir TIMSS sorumlusunun seçilmesi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TIMSS okul öğretmenlerinin farkındalık eğitimi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 Uygulama (Aralık)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 Eksikliklerinin belirlenmesi ve bu eksikliklere göre soru yazımı 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Sınav altyapısının oluşturulması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Uygulamayı bizzat yürütme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0" y="0"/>
            <a:ext cx="838200" cy="7091464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415" y="4360127"/>
            <a:ext cx="2628701" cy="217848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3874651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/>
          <a:srcRect l="43756" t="75749" r="19860" b="19256"/>
          <a:stretch/>
        </p:blipFill>
        <p:spPr>
          <a:xfrm>
            <a:off x="476250" y="2635053"/>
            <a:ext cx="9902190" cy="23774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Yuvarlatılmış Dikdörtgen 3"/>
          <p:cNvSpPr/>
          <p:nvPr/>
        </p:nvSpPr>
        <p:spPr>
          <a:xfrm>
            <a:off x="533400" y="578978"/>
            <a:ext cx="10595517" cy="89785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E-abide kapsamında yapılacak çalışma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82980" y="2999212"/>
            <a:ext cx="8888730" cy="1649095"/>
          </a:xfrm>
        </p:spPr>
        <p:txBody>
          <a:bodyPr>
            <a:normAutofit fontScale="92500"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e-ABİDE Tanıtımı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e-ABİDE pilot uygulama yapılacak okulun bilgilendirilmesi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Pilot Uygulamanın Yapılması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0" y="0"/>
            <a:ext cx="838200" cy="7091464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135" y="3200400"/>
            <a:ext cx="3572170" cy="309166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691116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/>
          <a:srcRect l="43756" t="75749" r="19860" b="19256"/>
          <a:stretch/>
        </p:blipFill>
        <p:spPr>
          <a:xfrm>
            <a:off x="186318" y="2482421"/>
            <a:ext cx="9902190" cy="28813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Yuvarlatılmış Dikdörtgen 3"/>
          <p:cNvSpPr/>
          <p:nvPr/>
        </p:nvSpPr>
        <p:spPr>
          <a:xfrm>
            <a:off x="533400" y="578978"/>
            <a:ext cx="11320346" cy="89785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695771" cy="1325563"/>
          </a:xfrm>
        </p:spPr>
        <p:txBody>
          <a:bodyPr/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ABİDE Lise Kapsamında yapılacak Çalışma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617360"/>
            <a:ext cx="10515600" cy="4351338"/>
          </a:xfrm>
        </p:spPr>
        <p:txBody>
          <a:bodyPr/>
          <a:lstStyle/>
          <a:p>
            <a:r>
              <a:rPr lang="tr-TR" dirty="0" smtClean="0"/>
              <a:t>ABİDE Lise değerlendirme çerçevesinin tanıtılması</a:t>
            </a:r>
          </a:p>
          <a:p>
            <a:r>
              <a:rPr lang="tr-TR" dirty="0" smtClean="0"/>
              <a:t>ABİDE Lise soru yazımı (Bakanlıkça Organize Edilecek)</a:t>
            </a:r>
          </a:p>
          <a:p>
            <a:r>
              <a:rPr lang="tr-TR" dirty="0" smtClean="0"/>
              <a:t>ABİDE Lise pilot uygulama yapılacak okulun bilgilendirilmesi</a:t>
            </a:r>
          </a:p>
          <a:p>
            <a:r>
              <a:rPr lang="tr-TR" dirty="0" smtClean="0"/>
              <a:t>ABİDE Lise pilot uygulamanın yapılması</a:t>
            </a:r>
          </a:p>
          <a:p>
            <a:r>
              <a:rPr lang="tr-TR" dirty="0" smtClean="0"/>
              <a:t>ABİDE Lise Açık uçlu soru Puanlaması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0" y="0"/>
            <a:ext cx="838200" cy="7091464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3"/>
          <a:srcRect l="16915" t="3898" r="15429" b="4858"/>
          <a:stretch/>
        </p:blipFill>
        <p:spPr>
          <a:xfrm>
            <a:off x="8125893" y="5089770"/>
            <a:ext cx="3925230" cy="129354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007706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2"/>
          <a:srcRect l="43756" t="75749" r="19860" b="19256"/>
          <a:stretch/>
        </p:blipFill>
        <p:spPr>
          <a:xfrm>
            <a:off x="186318" y="2415515"/>
            <a:ext cx="10730726" cy="28813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Yuvarlatılmış Dikdörtgen 5"/>
          <p:cNvSpPr/>
          <p:nvPr/>
        </p:nvSpPr>
        <p:spPr>
          <a:xfrm>
            <a:off x="4120377" y="1259218"/>
            <a:ext cx="4410306" cy="662782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Yuvarlatılmış Dikdörtgen 3"/>
          <p:cNvSpPr/>
          <p:nvPr/>
        </p:nvSpPr>
        <p:spPr>
          <a:xfrm>
            <a:off x="533400" y="445166"/>
            <a:ext cx="11476463" cy="89785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33400" y="596437"/>
            <a:ext cx="11651166" cy="1325563"/>
          </a:xfrm>
        </p:spPr>
        <p:txBody>
          <a:bodyPr/>
          <a:lstStyle/>
          <a:p>
            <a:pPr algn="ctr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ABİDE 4 ve 8 Ulusal raporunun hazırlanması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(Genel Müdürlükçe)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851539"/>
            <a:ext cx="10515600" cy="2289175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ABİDE 4 ve 8 Ulusal raporunun hazırlanması (Genel Müdürlükçe)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ABİDE 4 ve </a:t>
            </a:r>
            <a:r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il Raporunun çıkarılması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ABİDE ulusal ve il raporunun ilde paylaşılması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ABİDE raporuna göre il eylem planının gözden geçirilmesi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0" y="0"/>
            <a:ext cx="838200" cy="7091464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 rotWithShape="1">
          <a:blip r:embed="rId3"/>
          <a:srcRect l="16915" t="3898" r="15429" b="4858"/>
          <a:stretch/>
        </p:blipFill>
        <p:spPr>
          <a:xfrm>
            <a:off x="8125893" y="5089770"/>
            <a:ext cx="3925230" cy="129354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4083463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2"/>
          <a:srcRect l="43756" t="75749" r="19860" b="19256"/>
          <a:stretch/>
        </p:blipFill>
        <p:spPr>
          <a:xfrm>
            <a:off x="208620" y="2602240"/>
            <a:ext cx="7764502" cy="28813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Yuvarlatılmış Dikdörtgen 5"/>
          <p:cNvSpPr/>
          <p:nvPr/>
        </p:nvSpPr>
        <p:spPr>
          <a:xfrm>
            <a:off x="4951141" y="1259218"/>
            <a:ext cx="2341757" cy="662782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Yuvarlatılmış Dikdörtgen 3"/>
          <p:cNvSpPr/>
          <p:nvPr/>
        </p:nvSpPr>
        <p:spPr>
          <a:xfrm>
            <a:off x="533400" y="389405"/>
            <a:ext cx="10869651" cy="89785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88949" y="578978"/>
            <a:ext cx="1061410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Ortak Sınavlar Kapsamında Yapılacak Çalışma</a:t>
            </a:r>
            <a:b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(Tavsiye)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6820" y="2757608"/>
            <a:ext cx="10515600" cy="2813282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Ortak sınav Bilincinin oluşturulması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Ortak Sınav sınıf ve derslerinin belirlenmesi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 Havuzu Oluşturulması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Uygulama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 Karnesi (İmkan varsa)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0" y="0"/>
            <a:ext cx="838200" cy="7091464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848" y="2584781"/>
            <a:ext cx="5609063" cy="44017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431073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/>
          <a:srcRect l="43756" t="75749" r="19860" b="19256"/>
          <a:stretch/>
        </p:blipFill>
        <p:spPr>
          <a:xfrm>
            <a:off x="175166" y="1668332"/>
            <a:ext cx="11310590" cy="3146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Yuvarlatılmış Dikdörtgen 3"/>
          <p:cNvSpPr/>
          <p:nvPr/>
        </p:nvSpPr>
        <p:spPr>
          <a:xfrm>
            <a:off x="533400" y="578978"/>
            <a:ext cx="7250151" cy="89785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2320239" cy="1325563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Yeterlik Temelli Ölçme Değerlendirme </a:t>
            </a:r>
            <a:b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Kapsamında Yapılacak Çalışmalar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13366" y="2049463"/>
            <a:ext cx="10515600" cy="4351338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Sınıf ve Ders düzeyinde öğrenci yeterliklerinin tanımlanması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yeterlikleri ölçecek soruların hazırlanması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Öğretmen sınavlarının bu tarz sorularla yapılabilmesi için soru havuzu oluşturulması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Öğretmenlere bu tarz sorular için eğitim verilmesi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0" y="0"/>
            <a:ext cx="838200" cy="7091464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720" y="4311164"/>
            <a:ext cx="6756245" cy="21716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655798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88796" r="390" b="3071"/>
          <a:stretch/>
        </p:blipFill>
        <p:spPr>
          <a:xfrm>
            <a:off x="0" y="-175844"/>
            <a:ext cx="12192000" cy="7033844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l="669" r="79097" b="44041"/>
          <a:stretch/>
        </p:blipFill>
        <p:spPr>
          <a:xfrm>
            <a:off x="-1" y="0"/>
            <a:ext cx="2485293" cy="6901311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2"/>
          <a:srcRect l="23244" t="10826" r="11873" b="66690"/>
          <a:stretch/>
        </p:blipFill>
        <p:spPr>
          <a:xfrm>
            <a:off x="1793629" y="-175845"/>
            <a:ext cx="10292863" cy="3581278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 rotWithShape="1">
          <a:blip r:embed="rId2"/>
          <a:srcRect l="7433" t="61600" r="59614" b="5753"/>
          <a:stretch/>
        </p:blipFill>
        <p:spPr>
          <a:xfrm>
            <a:off x="3344777" y="3201631"/>
            <a:ext cx="3363600" cy="3621199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 rotWithShape="1">
          <a:blip r:embed="rId2"/>
          <a:srcRect l="43756" t="39892" r="19860" b="19256"/>
          <a:stretch/>
        </p:blipFill>
        <p:spPr>
          <a:xfrm>
            <a:off x="6479777" y="2686623"/>
            <a:ext cx="3392905" cy="382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129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Yuvarlatılmış Dikdörtgen 9"/>
          <p:cNvSpPr/>
          <p:nvPr/>
        </p:nvSpPr>
        <p:spPr>
          <a:xfrm>
            <a:off x="-122662" y="3265718"/>
            <a:ext cx="12500516" cy="663755"/>
          </a:xfrm>
          <a:prstGeom prst="roundRect">
            <a:avLst/>
          </a:prstGeom>
          <a:solidFill>
            <a:srgbClr val="CC0000"/>
          </a:solidFill>
          <a:ln/>
          <a:effectLst>
            <a:innerShdw blurRad="114300">
              <a:prstClr val="black"/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Yuvarlatılmış Dikdörtgen 4"/>
          <p:cNvSpPr/>
          <p:nvPr/>
        </p:nvSpPr>
        <p:spPr>
          <a:xfrm>
            <a:off x="992461" y="3568390"/>
            <a:ext cx="9935736" cy="2082320"/>
          </a:xfrm>
          <a:prstGeom prst="roundRect">
            <a:avLst/>
          </a:prstGeom>
          <a:solidFill>
            <a:srgbClr val="CC0000"/>
          </a:solidFill>
          <a:ln/>
          <a:effectLst>
            <a:innerShdw blurRad="114300">
              <a:prstClr val="black"/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Yuvarlatılmış Dikdörtgen 3"/>
          <p:cNvSpPr/>
          <p:nvPr/>
        </p:nvSpPr>
        <p:spPr>
          <a:xfrm>
            <a:off x="1003612" y="720530"/>
            <a:ext cx="9935736" cy="3070882"/>
          </a:xfrm>
          <a:prstGeom prst="roundRect">
            <a:avLst/>
          </a:prstGeom>
          <a:solidFill>
            <a:srgbClr val="FF0000"/>
          </a:solidFill>
          <a:ln/>
          <a:effectLst>
            <a:innerShdw blurRad="114300">
              <a:prstClr val="black"/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13679" y="124361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Ölçme Değerlendirme Merkezinin görev Tanımında hiçbir surette geçiş sınavlarına yönelik </a:t>
            </a:r>
            <a:r>
              <a:rPr lang="tr-TR" sz="4000" b="1" dirty="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deneme sınavı uygulaması bulunmamaktadır.</a:t>
            </a:r>
          </a:p>
          <a:p>
            <a:pPr marL="0" indent="0" algn="ctr">
              <a:buNone/>
            </a:pPr>
            <a:endParaRPr lang="tr-TR" sz="4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nedenle öğrenci, okul, ilçe sıralamasına sebebiyet verilecek hiçbir çalışma tavsiye edilmemektedir.</a:t>
            </a:r>
            <a:endParaRPr lang="tr-TR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Yuvarlatılmış Dikdörtgen 5"/>
          <p:cNvSpPr/>
          <p:nvPr/>
        </p:nvSpPr>
        <p:spPr>
          <a:xfrm>
            <a:off x="748064" y="474361"/>
            <a:ext cx="737839" cy="663755"/>
          </a:xfrm>
          <a:prstGeom prst="roundRect">
            <a:avLst/>
          </a:prstGeom>
          <a:solidFill>
            <a:srgbClr val="CC0000"/>
          </a:solidFill>
          <a:ln/>
          <a:effectLst>
            <a:innerShdw blurRad="114300">
              <a:prstClr val="black"/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Yuvarlatılmış Dikdörtgen 6"/>
          <p:cNvSpPr/>
          <p:nvPr/>
        </p:nvSpPr>
        <p:spPr>
          <a:xfrm>
            <a:off x="691379" y="5318832"/>
            <a:ext cx="737839" cy="663755"/>
          </a:xfrm>
          <a:prstGeom prst="roundRect">
            <a:avLst/>
          </a:prstGeom>
          <a:solidFill>
            <a:srgbClr val="CC0000"/>
          </a:solidFill>
          <a:ln/>
          <a:effectLst>
            <a:innerShdw blurRad="114300">
              <a:prstClr val="black"/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Yuvarlatılmış Dikdörtgen 7"/>
          <p:cNvSpPr/>
          <p:nvPr/>
        </p:nvSpPr>
        <p:spPr>
          <a:xfrm>
            <a:off x="10458919" y="5263077"/>
            <a:ext cx="737839" cy="663755"/>
          </a:xfrm>
          <a:prstGeom prst="roundRect">
            <a:avLst/>
          </a:prstGeom>
          <a:solidFill>
            <a:srgbClr val="CC0000"/>
          </a:solidFill>
          <a:ln/>
          <a:effectLst>
            <a:innerShdw blurRad="114300">
              <a:prstClr val="black"/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Yuvarlatılmış Dikdörtgen 8"/>
          <p:cNvSpPr/>
          <p:nvPr/>
        </p:nvSpPr>
        <p:spPr>
          <a:xfrm>
            <a:off x="10458918" y="509528"/>
            <a:ext cx="737839" cy="663755"/>
          </a:xfrm>
          <a:prstGeom prst="roundRect">
            <a:avLst/>
          </a:prstGeom>
          <a:solidFill>
            <a:srgbClr val="CC0000"/>
          </a:solidFill>
          <a:ln/>
          <a:effectLst>
            <a:innerShdw blurRad="114300">
              <a:prstClr val="black"/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9362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466975"/>
            <a:ext cx="1203960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384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25" y="2643187"/>
            <a:ext cx="1163955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929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 rotWithShape="1">
          <a:blip r:embed="rId2"/>
          <a:srcRect t="1262" r="503"/>
          <a:stretch/>
        </p:blipFill>
        <p:spPr>
          <a:xfrm>
            <a:off x="2272079" y="93784"/>
            <a:ext cx="7647842" cy="706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898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b="6838"/>
          <a:stretch/>
        </p:blipFill>
        <p:spPr>
          <a:xfrm>
            <a:off x="2534748" y="2"/>
            <a:ext cx="7494251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269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l="937" t="893" r="1402" b="1"/>
          <a:stretch/>
        </p:blipFill>
        <p:spPr>
          <a:xfrm>
            <a:off x="2438400" y="-1"/>
            <a:ext cx="7350369" cy="699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511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l="21276" r="736" b="16700"/>
          <a:stretch/>
        </p:blipFill>
        <p:spPr>
          <a:xfrm>
            <a:off x="2696586" y="0"/>
            <a:ext cx="68811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83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0" y="0"/>
            <a:ext cx="12297508" cy="7091464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3"/>
          <a:srcRect l="20706" t="14154" r="15913" b="13695"/>
          <a:stretch/>
        </p:blipFill>
        <p:spPr>
          <a:xfrm>
            <a:off x="2283123" y="40213"/>
            <a:ext cx="7786927" cy="6838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Resim 7"/>
          <p:cNvPicPr>
            <a:picLocks noChangeAspect="1"/>
          </p:cNvPicPr>
          <p:nvPr/>
        </p:nvPicPr>
        <p:blipFill rotWithShape="1">
          <a:blip r:embed="rId3"/>
          <a:srcRect l="67939" t="55258" r="15913" b="13695"/>
          <a:stretch/>
        </p:blipFill>
        <p:spPr>
          <a:xfrm>
            <a:off x="5141788" y="2491293"/>
            <a:ext cx="3979985" cy="1207299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3"/>
          <a:srcRect l="67939" t="55258" r="15913" b="13695"/>
          <a:stretch/>
        </p:blipFill>
        <p:spPr>
          <a:xfrm>
            <a:off x="6288203" y="1719776"/>
            <a:ext cx="2763246" cy="919459"/>
          </a:xfrm>
          <a:prstGeom prst="rect">
            <a:avLst/>
          </a:prstGeom>
        </p:spPr>
      </p:pic>
      <p:sp>
        <p:nvSpPr>
          <p:cNvPr id="16" name="Metin kutusu 15"/>
          <p:cNvSpPr txBox="1"/>
          <p:nvPr/>
        </p:nvSpPr>
        <p:spPr>
          <a:xfrm>
            <a:off x="6328985" y="1348128"/>
            <a:ext cx="35726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utura Bk BT" panose="020B0502020204020303" pitchFamily="34" charset="0"/>
              </a:rPr>
              <a:t>EYLEM</a:t>
            </a:r>
            <a:endParaRPr lang="tr-TR" dirty="0">
              <a:solidFill>
                <a:schemeClr val="tx1">
                  <a:lumMod val="65000"/>
                  <a:lumOff val="35000"/>
                </a:schemeClr>
              </a:solidFill>
              <a:latin typeface="Futura Bk BT" panose="020B0502020204020303" pitchFamily="34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5176956" y="2525918"/>
            <a:ext cx="35726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utura Bk BT" panose="020B0502020204020303" pitchFamily="34" charset="0"/>
              </a:rPr>
              <a:t>PLANI</a:t>
            </a:r>
            <a:endParaRPr lang="tr-TR" dirty="0">
              <a:solidFill>
                <a:schemeClr val="tx1">
                  <a:lumMod val="65000"/>
                  <a:lumOff val="35000"/>
                </a:schemeClr>
              </a:solidFill>
              <a:latin typeface="Futura Bk BT" panose="020B0502020204020303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23244" t="10826" r="11873" b="66690"/>
          <a:stretch/>
        </p:blipFill>
        <p:spPr>
          <a:xfrm>
            <a:off x="2790092" y="5039785"/>
            <a:ext cx="6858000" cy="2304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619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315</Words>
  <Application>Microsoft Office PowerPoint</Application>
  <PresentationFormat>Özel</PresentationFormat>
  <Paragraphs>71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Yapılacak Çalışma</vt:lpstr>
      <vt:lpstr>2019 Pilot Uygulama</vt:lpstr>
      <vt:lpstr>İzleme Araştırması Sonrası Ne Yapılacak ?</vt:lpstr>
      <vt:lpstr>Eylem Planı</vt:lpstr>
      <vt:lpstr>TIMSS kapsamında yapılacak çalışmalar</vt:lpstr>
      <vt:lpstr>E-abide kapsamında yapılacak çalışma</vt:lpstr>
      <vt:lpstr>ABİDE Lise Kapsamında yapılacak Çalışma</vt:lpstr>
      <vt:lpstr>ABİDE 4 ve 8 Ulusal raporunun hazırlanması (Genel Müdürlükçe)</vt:lpstr>
      <vt:lpstr>Ortak Sınavlar Kapsamında Yapılacak Çalışma (Tavsiye)</vt:lpstr>
      <vt:lpstr>Yeterlik Temelli Ölçme Değerlendirme  Kapsamında Yapılacak Çalışmalar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Mutlu ALBAYRAK</dc:creator>
  <cp:lastModifiedBy>Alaatdin KARABUGA</cp:lastModifiedBy>
  <cp:revision>37</cp:revision>
  <cp:lastPrinted>2018-10-25T06:19:43Z</cp:lastPrinted>
  <dcterms:created xsi:type="dcterms:W3CDTF">2018-10-24T12:10:23Z</dcterms:created>
  <dcterms:modified xsi:type="dcterms:W3CDTF">2018-10-31T11:07:00Z</dcterms:modified>
</cp:coreProperties>
</file>